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8"/>
  </p:notesMasterIdLst>
  <p:handoutMasterIdLst>
    <p:handoutMasterId r:id="rId49"/>
  </p:handoutMasterIdLst>
  <p:sldIdLst>
    <p:sldId id="374" r:id="rId2"/>
    <p:sldId id="432" r:id="rId3"/>
    <p:sldId id="433" r:id="rId4"/>
    <p:sldId id="434" r:id="rId5"/>
    <p:sldId id="474" r:id="rId6"/>
    <p:sldId id="476" r:id="rId7"/>
    <p:sldId id="438" r:id="rId8"/>
    <p:sldId id="437" r:id="rId9"/>
    <p:sldId id="440" r:id="rId10"/>
    <p:sldId id="439" r:id="rId11"/>
    <p:sldId id="442" r:id="rId12"/>
    <p:sldId id="441" r:id="rId13"/>
    <p:sldId id="444" r:id="rId14"/>
    <p:sldId id="443" r:id="rId15"/>
    <p:sldId id="477" r:id="rId16"/>
    <p:sldId id="445" r:id="rId17"/>
    <p:sldId id="446" r:id="rId18"/>
    <p:sldId id="448" r:id="rId19"/>
    <p:sldId id="449" r:id="rId20"/>
    <p:sldId id="450" r:id="rId21"/>
    <p:sldId id="455" r:id="rId22"/>
    <p:sldId id="456" r:id="rId23"/>
    <p:sldId id="457" r:id="rId24"/>
    <p:sldId id="458" r:id="rId25"/>
    <p:sldId id="459" r:id="rId26"/>
    <p:sldId id="460" r:id="rId27"/>
    <p:sldId id="451" r:id="rId28"/>
    <p:sldId id="452" r:id="rId29"/>
    <p:sldId id="461" r:id="rId30"/>
    <p:sldId id="462" r:id="rId31"/>
    <p:sldId id="464" r:id="rId32"/>
    <p:sldId id="479" r:id="rId33"/>
    <p:sldId id="463" r:id="rId34"/>
    <p:sldId id="478" r:id="rId35"/>
    <p:sldId id="470" r:id="rId36"/>
    <p:sldId id="471" r:id="rId37"/>
    <p:sldId id="473" r:id="rId38"/>
    <p:sldId id="481" r:id="rId39"/>
    <p:sldId id="482" r:id="rId40"/>
    <p:sldId id="466" r:id="rId41"/>
    <p:sldId id="480" r:id="rId42"/>
    <p:sldId id="465" r:id="rId43"/>
    <p:sldId id="467" r:id="rId44"/>
    <p:sldId id="468" r:id="rId45"/>
    <p:sldId id="469" r:id="rId46"/>
    <p:sldId id="375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67"/>
    <a:srgbClr val="FAB47A"/>
    <a:srgbClr val="F89F56"/>
    <a:srgbClr val="F79443"/>
    <a:srgbClr val="BBB5C9"/>
    <a:srgbClr val="336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AD6F3-9AFA-483C-8547-92901002BB6A}" v="16136" dt="2024-01-27T00:29:43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5226" autoAdjust="0"/>
  </p:normalViewPr>
  <p:slideViewPr>
    <p:cSldViewPr>
      <p:cViewPr varScale="1">
        <p:scale>
          <a:sx n="121" d="100"/>
          <a:sy n="121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r">
              <a:defRPr sz="1300"/>
            </a:lvl1pPr>
          </a:lstStyle>
          <a:p>
            <a:fld id="{01529DD4-EA6D-4FB0-A107-15A37B982D5D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7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r">
              <a:defRPr sz="1300"/>
            </a:lvl1pPr>
          </a:lstStyle>
          <a:p>
            <a:fld id="{B6017E6D-4524-483D-A718-4B8F8AA3D0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9T21:09:02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0,'3034'0,"-3023"1,1 0,-1 1,1 0,-1 1,0 0,0 1,15 7,17 5,-31-12,1-1,1-1,-1 0,25 0,-21-2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9T21:09:06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1,'451'29,"-1"0,-97-16,0 0,1127-14,-1457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9T21:09:30.0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1 112,'13'-1,"0"-1,0 0,0-1,-1 0,1-1,17-8,-14 6,-1 0,1 1,23-4,0 2,41-13,-50 11,1 2,55-7,226 12,-153 5,551-3,-675 1,59 11,-56-5,42 0,-49-6,17 0,91 13,24 15,-133-25,0-1,45-1,8 1,-64-1,-1 2,1 1,-1 0,0 1,25 12,-27-10,0-1,1-1,0-1,0 0,0-1,21 1,126-6,-259 2,-103 15,72-6,-176-7,147-5,-436 2,548-2,-57-10,55 5,-52-1,-393 9,469-2,1-1,-37-8,35 5,0 1,-26-1,-308 5,348 0,-1 1,1-1,-16 4,6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r">
              <a:defRPr sz="1300"/>
            </a:lvl1pPr>
          </a:lstStyle>
          <a:p>
            <a:fld id="{D8D1AAB3-9C33-48CF-B9E2-DAE05B6E98A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3" rIns="96623" bIns="483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3" tIns="48313" rIns="96623" bIns="483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0060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r">
              <a:defRPr sz="1300"/>
            </a:lvl1pPr>
          </a:lstStyle>
          <a:p>
            <a:fld id="{413FACBB-F47B-472D-A829-BEF81692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ACBB-F47B-472D-A829-BEF81692C8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ACBB-F47B-472D-A829-BEF81692C8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4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53200" y="152399"/>
            <a:ext cx="24384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303046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2052960"/>
            <a:ext cx="2362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58674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CABBB73-2983-4607-9BFE-2A939129A0A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07CC8B8-C348-4F06-B884-BAD680533A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6248400" cy="319596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Smoke control fundamentals</a:t>
            </a:r>
            <a:br>
              <a:rPr lang="en-US" sz="3100" dirty="0"/>
            </a:br>
            <a:r>
              <a:rPr lang="en-US" sz="3100" dirty="0"/>
              <a:t>design &amp; testing 101  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presented at the </a:t>
            </a:r>
            <a:br>
              <a:rPr lang="en-US" sz="2700" dirty="0"/>
            </a:br>
            <a:r>
              <a:rPr lang="en-US" sz="2700" dirty="0"/>
              <a:t>54th ANNUAL CAFAA CONFERENCE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FEBRUARY 9, 2024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53200" y="1295400"/>
            <a:ext cx="2429329" cy="2286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Mark McQuaid</a:t>
            </a:r>
          </a:p>
          <a:p>
            <a:pPr algn="ctr"/>
            <a:r>
              <a:rPr lang="en-US" dirty="0"/>
              <a:t>H.R. Kirkland Co.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4" y="3881760"/>
            <a:ext cx="1828800" cy="21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Pressurization -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CBC Section 909.6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Primary means of mechanical smoke control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Tenable environment not required in in the zone of origin.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Creates pressure differences across smoke barriers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(typically 0.05” water gage)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Maximum pressure difference limited by emergency door opening forces (30 pounds to set a door in motion and 15 pounds to fully open an emergency exit door)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</a:t>
            </a:r>
            <a:br>
              <a:rPr lang="en-US" dirty="0"/>
            </a:br>
            <a:r>
              <a:rPr lang="en-US" dirty="0"/>
              <a:t>Pressurization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</a:t>
            </a:r>
            <a:br>
              <a:rPr lang="en-US" dirty="0"/>
            </a:br>
            <a:r>
              <a:rPr lang="en-US" dirty="0"/>
              <a:t>Exhaust CBC 909.8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CB3EF05-29EC-58E2-F7B6-5A774585A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0" y="1663842"/>
            <a:ext cx="7239000" cy="483831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0C746-AAA5-3CE0-4A76-CEC255F62171}"/>
              </a:ext>
            </a:extLst>
          </p:cNvPr>
          <p:cNvSpPr/>
          <p:nvPr/>
        </p:nvSpPr>
        <p:spPr>
          <a:xfrm>
            <a:off x="1219200" y="6096000"/>
            <a:ext cx="6858000" cy="30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Exhaust -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CBC Section 909.8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Used for large enclosed spaces, such as atriums or malls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Must obtain prior approval from Authority Having Jurisdiction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Design in accordance with NFPA 92 is required</a:t>
            </a: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System must maintain the smoke layer at least 6 feet above the highest walking surface meant for egress within the smoke zone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</a:t>
            </a:r>
            <a:br>
              <a:rPr lang="en-US" dirty="0"/>
            </a:br>
            <a:r>
              <a:rPr lang="en-US" dirty="0"/>
              <a:t>exhaust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</a:t>
            </a:r>
            <a:br>
              <a:rPr lang="en-US" dirty="0"/>
            </a:br>
            <a:r>
              <a:rPr lang="en-US" dirty="0"/>
              <a:t>air flow CBC 909.7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06084F1-5C85-EF60-ABF3-7D4167D02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0386"/>
            <a:ext cx="8301026" cy="446421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A0C0FD-6B94-531D-9C21-61968A7EA548}"/>
              </a:ext>
            </a:extLst>
          </p:cNvPr>
          <p:cNvSpPr/>
          <p:nvPr/>
        </p:nvSpPr>
        <p:spPr>
          <a:xfrm>
            <a:off x="762000" y="5860120"/>
            <a:ext cx="7772400" cy="38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Airflow -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CBC Section 909.7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Prevents smoke migration through fixed openings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Must obtain prior approval from Authority Having Jurisdiction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Design in accordance with NFPA 92 is required</a:t>
            </a:r>
          </a:p>
          <a:p>
            <a:pPr marL="61722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1722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Airflow toward the fire shall not exceed 200 feet per minute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</a:t>
            </a:r>
            <a:br>
              <a:rPr lang="en-US" dirty="0"/>
            </a:br>
            <a:r>
              <a:rPr lang="en-US" dirty="0"/>
              <a:t>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INSPECTIONS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TESTING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 CONTROL FUNDAMENTALS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CBC Section 909.3 Special Inspection and Test Requirements</a:t>
            </a:r>
          </a:p>
          <a:p>
            <a:pPr marL="617220" lvl="1" indent="-342900"/>
            <a:r>
              <a:rPr lang="en-US" sz="2400" dirty="0"/>
              <a:t>Smoke control systems shall undergo special inspections and tests sufficient to verify the proper commissioning of the smoke control design in its final installed condition.</a:t>
            </a:r>
          </a:p>
          <a:p>
            <a:pPr marL="617220" lvl="1" indent="-342900"/>
            <a:r>
              <a:rPr lang="en-US" sz="2400" dirty="0"/>
              <a:t>The rational analysis must detail procedures and methods to be used and the items subject to inspections and tests.</a:t>
            </a:r>
          </a:p>
          <a:p>
            <a:pPr marL="617220" lvl="1" indent="-342900"/>
            <a:r>
              <a:rPr lang="en-US" sz="2400" dirty="0"/>
              <a:t>Smoke control special inspections and scope are listed in CBC Section 1704 and 1705.19</a:t>
            </a:r>
          </a:p>
          <a:p>
            <a:pPr marL="617220" lvl="1" indent="-342900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CBC Section 1704.2 Special Inspections and Tests</a:t>
            </a:r>
          </a:p>
          <a:p>
            <a:pPr lvl="1"/>
            <a:r>
              <a:rPr lang="en-US" sz="2000" dirty="0"/>
              <a:t>The owner or the owner’s authorized agent, </a:t>
            </a:r>
            <a:r>
              <a:rPr lang="en-US" sz="2000" b="1" u="sng" dirty="0"/>
              <a:t>other than the contractor</a:t>
            </a:r>
            <a:r>
              <a:rPr lang="en-US" sz="2000" dirty="0"/>
              <a:t>, shall employ special inspectors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Special inspectors must provide written documentation to the building official demonstrating the competence and relevant experience or training</a:t>
            </a:r>
          </a:p>
          <a:p>
            <a:pPr lvl="2"/>
            <a:r>
              <a:rPr lang="en-US" sz="1800" dirty="0"/>
              <a:t>Requirements include expertise in fire protection engineering, mechanical engineering and certification as air balancers.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Registered design professionals and engineers of record who worked on the project can act as special inspectors provided their personnel meet the qualifications of the Building Official</a:t>
            </a:r>
          </a:p>
          <a:p>
            <a:pPr lvl="2"/>
            <a:endParaRPr lang="en-US" sz="2000" dirty="0"/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CBC Section 1705.19.1 Testing Scope</a:t>
            </a:r>
          </a:p>
          <a:p>
            <a:endParaRPr lang="en-US" sz="2400" dirty="0"/>
          </a:p>
          <a:p>
            <a:r>
              <a:rPr lang="en-US" sz="2400" dirty="0"/>
              <a:t>Requires inspections </a:t>
            </a:r>
            <a:r>
              <a:rPr lang="en-US" sz="2400" b="1" u="sng" dirty="0"/>
              <a:t>during the erection of ductwork</a:t>
            </a:r>
            <a:r>
              <a:rPr lang="en-US" sz="2400" u="sng" dirty="0"/>
              <a:t> </a:t>
            </a:r>
            <a:r>
              <a:rPr lang="en-US" sz="2400" dirty="0"/>
              <a:t>and prior to concealment for the purposes of </a:t>
            </a:r>
            <a:r>
              <a:rPr lang="en-US" sz="2400" b="1" u="sng" dirty="0"/>
              <a:t>leakage testing </a:t>
            </a:r>
            <a:r>
              <a:rPr lang="en-US" sz="2400" dirty="0"/>
              <a:t>and </a:t>
            </a:r>
            <a:r>
              <a:rPr lang="en-US" sz="2400" b="1" u="sng" dirty="0"/>
              <a:t>recording of device location</a:t>
            </a:r>
          </a:p>
          <a:p>
            <a:pPr lvl="1"/>
            <a:endParaRPr lang="en-US" sz="2400" dirty="0"/>
          </a:p>
          <a:p>
            <a:r>
              <a:rPr lang="en-US" sz="2400" dirty="0"/>
              <a:t>Also requires inspections prior to occupancy and after sufficient completion for the purposes of </a:t>
            </a:r>
            <a:r>
              <a:rPr lang="en-US" sz="2400" b="1" u="sng" dirty="0"/>
              <a:t>pressure difference testing, flow measurements and detection and control verification</a:t>
            </a:r>
            <a:r>
              <a:rPr lang="en-US" sz="2400" dirty="0"/>
              <a:t>.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…During erection of ductwork and prior to concealment for the purposes of leakage testing</a:t>
            </a:r>
          </a:p>
          <a:p>
            <a:endParaRPr lang="en-US" sz="2400" dirty="0"/>
          </a:p>
          <a:p>
            <a:r>
              <a:rPr lang="en-US" sz="2200" dirty="0"/>
              <a:t>Often performed by the mechanical subcontractor and air balance contractor</a:t>
            </a:r>
          </a:p>
          <a:p>
            <a:pPr lvl="1"/>
            <a:endParaRPr lang="en-US" sz="2000" dirty="0"/>
          </a:p>
          <a:p>
            <a:r>
              <a:rPr lang="en-US" sz="2200" dirty="0"/>
              <a:t>Reviewed by the special inspector for compliance with the specifications.  </a:t>
            </a:r>
          </a:p>
          <a:p>
            <a:endParaRPr lang="en-US" dirty="0"/>
          </a:p>
          <a:p>
            <a:r>
              <a:rPr lang="en-US" sz="2200" dirty="0"/>
              <a:t>Part of the report issued by the special inspector</a:t>
            </a:r>
          </a:p>
          <a:p>
            <a:endParaRPr lang="en-US" dirty="0"/>
          </a:p>
          <a:p>
            <a:r>
              <a:rPr lang="en-US" sz="2200" dirty="0"/>
              <a:t>Fire alarm contractor generally not involved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600"/>
            <a:ext cx="8407893" cy="4572000"/>
          </a:xfrm>
        </p:spPr>
        <p:txBody>
          <a:bodyPr>
            <a:noAutofit/>
          </a:bodyPr>
          <a:lstStyle/>
          <a:p>
            <a:pPr marL="28575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2022 California Building Code (CBC), based on the 2021 International Building Code, defines a smoke control system in Section 909.1</a:t>
            </a:r>
          </a:p>
          <a:p>
            <a:pPr marL="90297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 system consisting of fans, dampers, and smoke barriers designed to provide a tenable environment for the evacuation or relocation of occupants</a:t>
            </a:r>
          </a:p>
          <a:p>
            <a:pPr marL="90297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902970" lvl="1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It is not intended for the preservation of contents, the timely restoration of operations or for assistance in fire suppression or overhaul activities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902970" lvl="1" indent="-3429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 control system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2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…Recording of device location:</a:t>
            </a:r>
          </a:p>
          <a:p>
            <a:endParaRPr lang="en-US" dirty="0"/>
          </a:p>
          <a:p>
            <a:r>
              <a:rPr lang="en-US" dirty="0"/>
              <a:t>Smoke control equipment</a:t>
            </a:r>
          </a:p>
          <a:p>
            <a:pPr lvl="1"/>
            <a:r>
              <a:rPr lang="en-US" dirty="0"/>
              <a:t>Fans</a:t>
            </a:r>
          </a:p>
          <a:p>
            <a:pPr lvl="1"/>
            <a:r>
              <a:rPr lang="en-US" dirty="0"/>
              <a:t>Dampers</a:t>
            </a:r>
          </a:p>
          <a:p>
            <a:pPr lvl="1"/>
            <a:r>
              <a:rPr lang="en-US" dirty="0"/>
              <a:t>Other smoke control devices (rolldown doors, etc.)</a:t>
            </a:r>
          </a:p>
          <a:p>
            <a:r>
              <a:rPr lang="en-US" dirty="0"/>
              <a:t>Fire alarm initiating devices</a:t>
            </a:r>
          </a:p>
          <a:p>
            <a:pPr lvl="1"/>
            <a:r>
              <a:rPr lang="en-US" dirty="0"/>
              <a:t>Smoke/heat sensors</a:t>
            </a:r>
          </a:p>
          <a:p>
            <a:pPr lvl="1"/>
            <a:r>
              <a:rPr lang="en-US" dirty="0"/>
              <a:t>Water flow switches)</a:t>
            </a:r>
          </a:p>
          <a:p>
            <a:r>
              <a:rPr lang="en-US" dirty="0"/>
              <a:t>Verification devices (CBC Section 909.12.1)</a:t>
            </a:r>
          </a:p>
          <a:p>
            <a:pPr lvl="1"/>
            <a:r>
              <a:rPr lang="en-US" dirty="0"/>
              <a:t>Differential pressure switches</a:t>
            </a:r>
          </a:p>
          <a:p>
            <a:pPr lvl="1"/>
            <a:r>
              <a:rPr lang="en-US" dirty="0"/>
              <a:t>Damper position switches</a:t>
            </a:r>
          </a:p>
          <a:p>
            <a:pPr lvl="1"/>
            <a:r>
              <a:rPr lang="en-US" dirty="0"/>
              <a:t>Service disconnects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F4884-6E50-B84E-E4AA-792C7E8B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damper position switch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4FC894-B3BC-9F2C-4A12-C11A22E4C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0"/>
            <a:ext cx="3810000" cy="3810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FE945-83DF-BB9D-63B5-72BAF32B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43647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1B4FB-CA06-F8E7-7535-862C1A032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FB6404CA-7254-ADD1-6F7C-14217E78C2D3}"/>
              </a:ext>
            </a:extLst>
          </p:cNvPr>
          <p:cNvSpPr/>
          <p:nvPr/>
        </p:nvSpPr>
        <p:spPr>
          <a:xfrm>
            <a:off x="914400" y="3280410"/>
            <a:ext cx="762000" cy="281940"/>
          </a:xfrm>
          <a:custGeom>
            <a:avLst/>
            <a:gdLst>
              <a:gd name="connsiteX0" fmla="*/ 45720 w 838200"/>
              <a:gd name="connsiteY0" fmla="*/ 0 h 228600"/>
              <a:gd name="connsiteX1" fmla="*/ 723900 w 838200"/>
              <a:gd name="connsiteY1" fmla="*/ 0 h 228600"/>
              <a:gd name="connsiteX2" fmla="*/ 838200 w 838200"/>
              <a:gd name="connsiteY2" fmla="*/ 114300 h 228600"/>
              <a:gd name="connsiteX3" fmla="*/ 838200 w 838200"/>
              <a:gd name="connsiteY3" fmla="*/ 182880 h 228600"/>
              <a:gd name="connsiteX4" fmla="*/ 792480 w 838200"/>
              <a:gd name="connsiteY4" fmla="*/ 228600 h 228600"/>
              <a:gd name="connsiteX5" fmla="*/ 114300 w 838200"/>
              <a:gd name="connsiteY5" fmla="*/ 228600 h 228600"/>
              <a:gd name="connsiteX6" fmla="*/ 0 w 838200"/>
              <a:gd name="connsiteY6" fmla="*/ 114300 h 228600"/>
              <a:gd name="connsiteX7" fmla="*/ 0 w 838200"/>
              <a:gd name="connsiteY7" fmla="*/ 45720 h 228600"/>
              <a:gd name="connsiteX8" fmla="*/ 45720 w 838200"/>
              <a:gd name="connsiteY8" fmla="*/ 0 h 228600"/>
              <a:gd name="connsiteX0" fmla="*/ 45720 w 838200"/>
              <a:gd name="connsiteY0" fmla="*/ 0 h 228600"/>
              <a:gd name="connsiteX1" fmla="*/ 723900 w 838200"/>
              <a:gd name="connsiteY1" fmla="*/ 0 h 228600"/>
              <a:gd name="connsiteX2" fmla="*/ 838200 w 838200"/>
              <a:gd name="connsiteY2" fmla="*/ 114300 h 228600"/>
              <a:gd name="connsiteX3" fmla="*/ 838200 w 838200"/>
              <a:gd name="connsiteY3" fmla="*/ 182880 h 228600"/>
              <a:gd name="connsiteX4" fmla="*/ 792480 w 838200"/>
              <a:gd name="connsiteY4" fmla="*/ 228600 h 228600"/>
              <a:gd name="connsiteX5" fmla="*/ 205740 w 838200"/>
              <a:gd name="connsiteY5" fmla="*/ 198120 h 228600"/>
              <a:gd name="connsiteX6" fmla="*/ 0 w 838200"/>
              <a:gd name="connsiteY6" fmla="*/ 114300 h 228600"/>
              <a:gd name="connsiteX7" fmla="*/ 0 w 838200"/>
              <a:gd name="connsiteY7" fmla="*/ 45720 h 228600"/>
              <a:gd name="connsiteX8" fmla="*/ 45720 w 838200"/>
              <a:gd name="connsiteY8" fmla="*/ 0 h 228600"/>
              <a:gd name="connsiteX0" fmla="*/ 45720 w 838200"/>
              <a:gd name="connsiteY0" fmla="*/ 0 h 228600"/>
              <a:gd name="connsiteX1" fmla="*/ 723900 w 838200"/>
              <a:gd name="connsiteY1" fmla="*/ 83820 h 228600"/>
              <a:gd name="connsiteX2" fmla="*/ 838200 w 838200"/>
              <a:gd name="connsiteY2" fmla="*/ 114300 h 228600"/>
              <a:gd name="connsiteX3" fmla="*/ 838200 w 838200"/>
              <a:gd name="connsiteY3" fmla="*/ 182880 h 228600"/>
              <a:gd name="connsiteX4" fmla="*/ 792480 w 838200"/>
              <a:gd name="connsiteY4" fmla="*/ 228600 h 228600"/>
              <a:gd name="connsiteX5" fmla="*/ 205740 w 838200"/>
              <a:gd name="connsiteY5" fmla="*/ 198120 h 228600"/>
              <a:gd name="connsiteX6" fmla="*/ 0 w 838200"/>
              <a:gd name="connsiteY6" fmla="*/ 114300 h 228600"/>
              <a:gd name="connsiteX7" fmla="*/ 0 w 838200"/>
              <a:gd name="connsiteY7" fmla="*/ 45720 h 228600"/>
              <a:gd name="connsiteX8" fmla="*/ 45720 w 838200"/>
              <a:gd name="connsiteY8" fmla="*/ 0 h 228600"/>
              <a:gd name="connsiteX0" fmla="*/ 15240 w 838200"/>
              <a:gd name="connsiteY0" fmla="*/ 0 h 274320"/>
              <a:gd name="connsiteX1" fmla="*/ 723900 w 838200"/>
              <a:gd name="connsiteY1" fmla="*/ 129540 h 274320"/>
              <a:gd name="connsiteX2" fmla="*/ 838200 w 838200"/>
              <a:gd name="connsiteY2" fmla="*/ 160020 h 274320"/>
              <a:gd name="connsiteX3" fmla="*/ 838200 w 838200"/>
              <a:gd name="connsiteY3" fmla="*/ 228600 h 274320"/>
              <a:gd name="connsiteX4" fmla="*/ 792480 w 838200"/>
              <a:gd name="connsiteY4" fmla="*/ 274320 h 274320"/>
              <a:gd name="connsiteX5" fmla="*/ 205740 w 838200"/>
              <a:gd name="connsiteY5" fmla="*/ 243840 h 274320"/>
              <a:gd name="connsiteX6" fmla="*/ 0 w 838200"/>
              <a:gd name="connsiteY6" fmla="*/ 160020 h 274320"/>
              <a:gd name="connsiteX7" fmla="*/ 0 w 838200"/>
              <a:gd name="connsiteY7" fmla="*/ 91440 h 274320"/>
              <a:gd name="connsiteX8" fmla="*/ 15240 w 838200"/>
              <a:gd name="connsiteY8" fmla="*/ 0 h 274320"/>
              <a:gd name="connsiteX0" fmla="*/ 15240 w 838200"/>
              <a:gd name="connsiteY0" fmla="*/ 0 h 327660"/>
              <a:gd name="connsiteX1" fmla="*/ 723900 w 838200"/>
              <a:gd name="connsiteY1" fmla="*/ 129540 h 327660"/>
              <a:gd name="connsiteX2" fmla="*/ 838200 w 838200"/>
              <a:gd name="connsiteY2" fmla="*/ 160020 h 327660"/>
              <a:gd name="connsiteX3" fmla="*/ 838200 w 838200"/>
              <a:gd name="connsiteY3" fmla="*/ 228600 h 327660"/>
              <a:gd name="connsiteX4" fmla="*/ 800100 w 838200"/>
              <a:gd name="connsiteY4" fmla="*/ 327660 h 327660"/>
              <a:gd name="connsiteX5" fmla="*/ 205740 w 838200"/>
              <a:gd name="connsiteY5" fmla="*/ 243840 h 327660"/>
              <a:gd name="connsiteX6" fmla="*/ 0 w 838200"/>
              <a:gd name="connsiteY6" fmla="*/ 160020 h 327660"/>
              <a:gd name="connsiteX7" fmla="*/ 0 w 838200"/>
              <a:gd name="connsiteY7" fmla="*/ 91440 h 327660"/>
              <a:gd name="connsiteX8" fmla="*/ 15240 w 838200"/>
              <a:gd name="connsiteY8" fmla="*/ 0 h 327660"/>
              <a:gd name="connsiteX0" fmla="*/ 30480 w 853440"/>
              <a:gd name="connsiteY0" fmla="*/ 0 h 327660"/>
              <a:gd name="connsiteX1" fmla="*/ 739140 w 853440"/>
              <a:gd name="connsiteY1" fmla="*/ 129540 h 327660"/>
              <a:gd name="connsiteX2" fmla="*/ 853440 w 853440"/>
              <a:gd name="connsiteY2" fmla="*/ 160020 h 327660"/>
              <a:gd name="connsiteX3" fmla="*/ 853440 w 853440"/>
              <a:gd name="connsiteY3" fmla="*/ 228600 h 327660"/>
              <a:gd name="connsiteX4" fmla="*/ 815340 w 853440"/>
              <a:gd name="connsiteY4" fmla="*/ 327660 h 327660"/>
              <a:gd name="connsiteX5" fmla="*/ 220980 w 853440"/>
              <a:gd name="connsiteY5" fmla="*/ 243840 h 327660"/>
              <a:gd name="connsiteX6" fmla="*/ 0 w 853440"/>
              <a:gd name="connsiteY6" fmla="*/ 213360 h 327660"/>
              <a:gd name="connsiteX7" fmla="*/ 15240 w 853440"/>
              <a:gd name="connsiteY7" fmla="*/ 91440 h 327660"/>
              <a:gd name="connsiteX8" fmla="*/ 30480 w 853440"/>
              <a:gd name="connsiteY8" fmla="*/ 0 h 327660"/>
              <a:gd name="connsiteX0" fmla="*/ 30480 w 853440"/>
              <a:gd name="connsiteY0" fmla="*/ 0 h 311277"/>
              <a:gd name="connsiteX1" fmla="*/ 739140 w 853440"/>
              <a:gd name="connsiteY1" fmla="*/ 129540 h 311277"/>
              <a:gd name="connsiteX2" fmla="*/ 853440 w 853440"/>
              <a:gd name="connsiteY2" fmla="*/ 160020 h 311277"/>
              <a:gd name="connsiteX3" fmla="*/ 853440 w 853440"/>
              <a:gd name="connsiteY3" fmla="*/ 228600 h 311277"/>
              <a:gd name="connsiteX4" fmla="*/ 845210 w 853440"/>
              <a:gd name="connsiteY4" fmla="*/ 311277 h 311277"/>
              <a:gd name="connsiteX5" fmla="*/ 220980 w 853440"/>
              <a:gd name="connsiteY5" fmla="*/ 243840 h 311277"/>
              <a:gd name="connsiteX6" fmla="*/ 0 w 853440"/>
              <a:gd name="connsiteY6" fmla="*/ 213360 h 311277"/>
              <a:gd name="connsiteX7" fmla="*/ 15240 w 853440"/>
              <a:gd name="connsiteY7" fmla="*/ 91440 h 311277"/>
              <a:gd name="connsiteX8" fmla="*/ 30480 w 853440"/>
              <a:gd name="connsiteY8" fmla="*/ 0 h 311277"/>
              <a:gd name="connsiteX0" fmla="*/ 30480 w 853440"/>
              <a:gd name="connsiteY0" fmla="*/ 0 h 271958"/>
              <a:gd name="connsiteX1" fmla="*/ 739140 w 853440"/>
              <a:gd name="connsiteY1" fmla="*/ 90221 h 271958"/>
              <a:gd name="connsiteX2" fmla="*/ 853440 w 853440"/>
              <a:gd name="connsiteY2" fmla="*/ 120701 h 271958"/>
              <a:gd name="connsiteX3" fmla="*/ 853440 w 853440"/>
              <a:gd name="connsiteY3" fmla="*/ 189281 h 271958"/>
              <a:gd name="connsiteX4" fmla="*/ 845210 w 853440"/>
              <a:gd name="connsiteY4" fmla="*/ 271958 h 271958"/>
              <a:gd name="connsiteX5" fmla="*/ 220980 w 853440"/>
              <a:gd name="connsiteY5" fmla="*/ 204521 h 271958"/>
              <a:gd name="connsiteX6" fmla="*/ 0 w 853440"/>
              <a:gd name="connsiteY6" fmla="*/ 174041 h 271958"/>
              <a:gd name="connsiteX7" fmla="*/ 15240 w 853440"/>
              <a:gd name="connsiteY7" fmla="*/ 52121 h 271958"/>
              <a:gd name="connsiteX8" fmla="*/ 30480 w 853440"/>
              <a:gd name="connsiteY8" fmla="*/ 0 h 271958"/>
              <a:gd name="connsiteX0" fmla="*/ 30480 w 853440"/>
              <a:gd name="connsiteY0" fmla="*/ 0 h 271958"/>
              <a:gd name="connsiteX1" fmla="*/ 739140 w 853440"/>
              <a:gd name="connsiteY1" fmla="*/ 106604 h 271958"/>
              <a:gd name="connsiteX2" fmla="*/ 853440 w 853440"/>
              <a:gd name="connsiteY2" fmla="*/ 120701 h 271958"/>
              <a:gd name="connsiteX3" fmla="*/ 853440 w 853440"/>
              <a:gd name="connsiteY3" fmla="*/ 189281 h 271958"/>
              <a:gd name="connsiteX4" fmla="*/ 845210 w 853440"/>
              <a:gd name="connsiteY4" fmla="*/ 271958 h 271958"/>
              <a:gd name="connsiteX5" fmla="*/ 220980 w 853440"/>
              <a:gd name="connsiteY5" fmla="*/ 204521 h 271958"/>
              <a:gd name="connsiteX6" fmla="*/ 0 w 853440"/>
              <a:gd name="connsiteY6" fmla="*/ 174041 h 271958"/>
              <a:gd name="connsiteX7" fmla="*/ 15240 w 853440"/>
              <a:gd name="connsiteY7" fmla="*/ 52121 h 271958"/>
              <a:gd name="connsiteX8" fmla="*/ 30480 w 853440"/>
              <a:gd name="connsiteY8" fmla="*/ 0 h 271958"/>
              <a:gd name="connsiteX0" fmla="*/ 30480 w 853440"/>
              <a:gd name="connsiteY0" fmla="*/ 0 h 271958"/>
              <a:gd name="connsiteX1" fmla="*/ 739140 w 853440"/>
              <a:gd name="connsiteY1" fmla="*/ 106604 h 271958"/>
              <a:gd name="connsiteX2" fmla="*/ 853440 w 853440"/>
              <a:gd name="connsiteY2" fmla="*/ 120701 h 271958"/>
              <a:gd name="connsiteX3" fmla="*/ 853440 w 853440"/>
              <a:gd name="connsiteY3" fmla="*/ 189281 h 271958"/>
              <a:gd name="connsiteX4" fmla="*/ 845210 w 853440"/>
              <a:gd name="connsiteY4" fmla="*/ 271958 h 271958"/>
              <a:gd name="connsiteX5" fmla="*/ 220980 w 853440"/>
              <a:gd name="connsiteY5" fmla="*/ 204521 h 271958"/>
              <a:gd name="connsiteX6" fmla="*/ 0 w 853440"/>
              <a:gd name="connsiteY6" fmla="*/ 174041 h 271958"/>
              <a:gd name="connsiteX7" fmla="*/ 15240 w 853440"/>
              <a:gd name="connsiteY7" fmla="*/ 84887 h 271958"/>
              <a:gd name="connsiteX8" fmla="*/ 30480 w 853440"/>
              <a:gd name="connsiteY8" fmla="*/ 0 h 271958"/>
              <a:gd name="connsiteX0" fmla="*/ 30480 w 853440"/>
              <a:gd name="connsiteY0" fmla="*/ 0 h 242469"/>
              <a:gd name="connsiteX1" fmla="*/ 739140 w 853440"/>
              <a:gd name="connsiteY1" fmla="*/ 77115 h 242469"/>
              <a:gd name="connsiteX2" fmla="*/ 853440 w 853440"/>
              <a:gd name="connsiteY2" fmla="*/ 91212 h 242469"/>
              <a:gd name="connsiteX3" fmla="*/ 853440 w 853440"/>
              <a:gd name="connsiteY3" fmla="*/ 159792 h 242469"/>
              <a:gd name="connsiteX4" fmla="*/ 845210 w 853440"/>
              <a:gd name="connsiteY4" fmla="*/ 242469 h 242469"/>
              <a:gd name="connsiteX5" fmla="*/ 220980 w 853440"/>
              <a:gd name="connsiteY5" fmla="*/ 175032 h 242469"/>
              <a:gd name="connsiteX6" fmla="*/ 0 w 853440"/>
              <a:gd name="connsiteY6" fmla="*/ 144552 h 242469"/>
              <a:gd name="connsiteX7" fmla="*/ 15240 w 853440"/>
              <a:gd name="connsiteY7" fmla="*/ 55398 h 242469"/>
              <a:gd name="connsiteX8" fmla="*/ 30480 w 853440"/>
              <a:gd name="connsiteY8" fmla="*/ 0 h 242469"/>
              <a:gd name="connsiteX0" fmla="*/ 30480 w 853440"/>
              <a:gd name="connsiteY0" fmla="*/ 0 h 242469"/>
              <a:gd name="connsiteX1" fmla="*/ 739140 w 853440"/>
              <a:gd name="connsiteY1" fmla="*/ 77115 h 242469"/>
              <a:gd name="connsiteX2" fmla="*/ 853440 w 853440"/>
              <a:gd name="connsiteY2" fmla="*/ 91212 h 242469"/>
              <a:gd name="connsiteX3" fmla="*/ 853440 w 853440"/>
              <a:gd name="connsiteY3" fmla="*/ 159792 h 242469"/>
              <a:gd name="connsiteX4" fmla="*/ 845210 w 853440"/>
              <a:gd name="connsiteY4" fmla="*/ 242469 h 242469"/>
              <a:gd name="connsiteX5" fmla="*/ 220980 w 853440"/>
              <a:gd name="connsiteY5" fmla="*/ 175032 h 242469"/>
              <a:gd name="connsiteX6" fmla="*/ 0 w 853440"/>
              <a:gd name="connsiteY6" fmla="*/ 144552 h 242469"/>
              <a:gd name="connsiteX7" fmla="*/ 40843 w 853440"/>
              <a:gd name="connsiteY7" fmla="*/ 78334 h 242469"/>
              <a:gd name="connsiteX8" fmla="*/ 30480 w 853440"/>
              <a:gd name="connsiteY8" fmla="*/ 0 h 242469"/>
              <a:gd name="connsiteX0" fmla="*/ 30480 w 853440"/>
              <a:gd name="connsiteY0" fmla="*/ 0 h 242469"/>
              <a:gd name="connsiteX1" fmla="*/ 739140 w 853440"/>
              <a:gd name="connsiteY1" fmla="*/ 77115 h 242469"/>
              <a:gd name="connsiteX2" fmla="*/ 853440 w 853440"/>
              <a:gd name="connsiteY2" fmla="*/ 91212 h 242469"/>
              <a:gd name="connsiteX3" fmla="*/ 853440 w 853440"/>
              <a:gd name="connsiteY3" fmla="*/ 159792 h 242469"/>
              <a:gd name="connsiteX4" fmla="*/ 845210 w 853440"/>
              <a:gd name="connsiteY4" fmla="*/ 242469 h 242469"/>
              <a:gd name="connsiteX5" fmla="*/ 220980 w 853440"/>
              <a:gd name="connsiteY5" fmla="*/ 175032 h 242469"/>
              <a:gd name="connsiteX6" fmla="*/ 0 w 853440"/>
              <a:gd name="connsiteY6" fmla="*/ 144552 h 242469"/>
              <a:gd name="connsiteX7" fmla="*/ 15240 w 853440"/>
              <a:gd name="connsiteY7" fmla="*/ 78334 h 242469"/>
              <a:gd name="connsiteX8" fmla="*/ 30480 w 853440"/>
              <a:gd name="connsiteY8" fmla="*/ 0 h 24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" h="242469">
                <a:moveTo>
                  <a:pt x="30480" y="0"/>
                </a:moveTo>
                <a:lnTo>
                  <a:pt x="739140" y="77115"/>
                </a:lnTo>
                <a:lnTo>
                  <a:pt x="853440" y="91212"/>
                </a:lnTo>
                <a:lnTo>
                  <a:pt x="853440" y="159792"/>
                </a:lnTo>
                <a:lnTo>
                  <a:pt x="845210" y="242469"/>
                </a:lnTo>
                <a:lnTo>
                  <a:pt x="220980" y="175032"/>
                </a:lnTo>
                <a:lnTo>
                  <a:pt x="0" y="144552"/>
                </a:lnTo>
                <a:lnTo>
                  <a:pt x="15240" y="78334"/>
                </a:lnTo>
                <a:lnTo>
                  <a:pt x="304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E5F88-A96F-A048-2045-1E58C282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damper actuator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F8AE5F-EE77-09AE-7A5D-6253FF45B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8800"/>
            <a:ext cx="2367460" cy="440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5AB8C-87CF-FA00-C9E7-F7A464218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661233"/>
            <a:ext cx="4717868" cy="2740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E025D-882A-9771-B404-080158495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E6902C-EDC0-4492-977A-89573C864ED8}"/>
              </a:ext>
            </a:extLst>
          </p:cNvPr>
          <p:cNvSpPr/>
          <p:nvPr/>
        </p:nvSpPr>
        <p:spPr>
          <a:xfrm>
            <a:off x="1219200" y="3429000"/>
            <a:ext cx="685800" cy="533400"/>
          </a:xfrm>
          <a:prstGeom prst="rect">
            <a:avLst/>
          </a:prstGeom>
          <a:solidFill>
            <a:srgbClr val="F9A9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F53064-AB76-B032-8896-C0F71EDF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differential pressure switch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5FEABF-9513-C9FD-DA6A-B581F1C71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461018"/>
            <a:ext cx="423518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6EF7C-C7D7-5CC7-3514-1D67692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59" y="1905000"/>
            <a:ext cx="3581401" cy="4388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9B5AB-A964-43FB-431E-B035CB547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52BAE-3045-46F5-BCFF-3666A2A5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variable frequency drive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FB8082-CD65-EEBE-3703-ABFB6E968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48041"/>
            <a:ext cx="3211285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0E193-444E-75DE-D1FE-2A136B3E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75" y="1745583"/>
            <a:ext cx="3223983" cy="4638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FA3B08-3F1C-5C97-B47A-D930DEABF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BDE4E-56F5-9B27-421E-13A08358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current relay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9D22EA-403F-CC76-3E77-27192E08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47" y="2057400"/>
            <a:ext cx="4800506" cy="4131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99FB-6E8D-5947-E1B5-578AEA44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BDE4E-56F5-9B27-421E-13A08358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devices</a:t>
            </a:r>
            <a:br>
              <a:rPr lang="en-US" dirty="0"/>
            </a:br>
            <a:r>
              <a:rPr lang="en-US" dirty="0"/>
              <a:t>power supervision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D99FB-6E8D-5947-E1B5-578AEA441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04DAC0-68D6-3F84-6CAE-1F0BB0590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277" y="1799713"/>
            <a:ext cx="3152261" cy="425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29FCD-A6BD-313A-D65B-C869590F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05000"/>
            <a:ext cx="4873367" cy="41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…Pressure difference testing and flow measurements</a:t>
            </a:r>
          </a:p>
          <a:p>
            <a:endParaRPr lang="en-US" sz="2400" dirty="0"/>
          </a:p>
          <a:p>
            <a:pPr lvl="1"/>
            <a:r>
              <a:rPr lang="en-US" sz="2400" dirty="0"/>
              <a:t>Performed by the air balance contractor and reviewed by the special inspector.</a:t>
            </a:r>
          </a:p>
          <a:p>
            <a:endParaRPr lang="en-US" sz="2400" dirty="0"/>
          </a:p>
          <a:p>
            <a:pPr lvl="1"/>
            <a:r>
              <a:rPr lang="en-US" sz="2400" dirty="0"/>
              <a:t>Primarily involves mechanical and controls subcontractors</a:t>
            </a:r>
          </a:p>
          <a:p>
            <a:endParaRPr lang="en-US" sz="2400" dirty="0"/>
          </a:p>
          <a:p>
            <a:pPr lvl="1"/>
            <a:r>
              <a:rPr lang="en-US" sz="2400" dirty="0"/>
              <a:t>Fire alarm contractor indirectly involved to initiate the sequence of operations and report device status from the fire command center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…Detection and control verification</a:t>
            </a:r>
          </a:p>
          <a:p>
            <a:endParaRPr lang="en-US" sz="2200" dirty="0"/>
          </a:p>
          <a:p>
            <a:r>
              <a:rPr lang="en-US" sz="2200" dirty="0"/>
              <a:t>Primarily involves the fire alarm, mechanical, electrical, and controls subcontractors</a:t>
            </a:r>
          </a:p>
          <a:p>
            <a:r>
              <a:rPr lang="en-US" sz="2200" dirty="0"/>
              <a:t>Special Inspector tasks:</a:t>
            </a:r>
          </a:p>
          <a:p>
            <a:pPr lvl="1"/>
            <a:r>
              <a:rPr lang="en-US" sz="2200" dirty="0"/>
              <a:t>Verifies the automatic sequence of operations</a:t>
            </a:r>
          </a:p>
          <a:p>
            <a:pPr lvl="1"/>
            <a:r>
              <a:rPr lang="en-US" sz="2200" dirty="0"/>
              <a:t>Verifies manual sequence of operations through the firefighter’s smoke control panel</a:t>
            </a:r>
          </a:p>
          <a:p>
            <a:pPr lvl="1"/>
            <a:r>
              <a:rPr lang="en-US" sz="2200" dirty="0"/>
              <a:t>Confirms supervision of power downstream of disconnects</a:t>
            </a:r>
          </a:p>
          <a:p>
            <a:pPr lvl="1"/>
            <a:r>
              <a:rPr lang="en-US" sz="2200" dirty="0"/>
              <a:t>After completing all tests, issues a testing report to the engineer of record.</a:t>
            </a:r>
          </a:p>
          <a:p>
            <a:pPr lvl="1"/>
            <a:r>
              <a:rPr lang="en-US" sz="2200" dirty="0"/>
              <a:t>Schedules final acceptance testing with the AHJ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6000" dirty="0"/>
              <a:t>Best Practices</a:t>
            </a:r>
          </a:p>
          <a:p>
            <a:pPr marL="45720" indent="0" algn="ctr">
              <a:buNone/>
            </a:pPr>
            <a:r>
              <a:rPr lang="en-US" sz="4800" dirty="0"/>
              <a:t>Installation</a:t>
            </a:r>
          </a:p>
          <a:p>
            <a:pPr marL="45720" indent="0" algn="ctr">
              <a:buNone/>
            </a:pPr>
            <a:r>
              <a:rPr lang="en-US" sz="4800" dirty="0"/>
              <a:t>And</a:t>
            </a:r>
          </a:p>
          <a:p>
            <a:pPr marL="45720" indent="0" algn="ctr">
              <a:buNone/>
            </a:pPr>
            <a:r>
              <a:rPr lang="en-US" sz="4800" dirty="0"/>
              <a:t>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 control system design</a:t>
            </a:r>
            <a:br>
              <a:rPr lang="en-US" dirty="0"/>
            </a:br>
            <a:r>
              <a:rPr lang="en-US" dirty="0"/>
              <a:t>and testing 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600"/>
            <a:ext cx="8407893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2022 California Building Code (CBC), Section 909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Omits maintenance requirements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2022 California Fire Code (CFC), Section 909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Maintenance requirements listed in Section 909.22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NFPA-92, Standard for Smoke Control Systems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Referenced standard for air flow and exhaust means of mechanical smoke control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Underwriters laboratories, UUKL, Smoke Control System Equipment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Includes requirements of ANSI/UL 864 Control Units for Fire-Protective Signaling Systems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codes/standards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1:  Review the Rational Analysis (Smoke Control Report)</a:t>
            </a:r>
          </a:p>
          <a:p>
            <a:pPr lvl="1"/>
            <a:r>
              <a:rPr lang="en-US" sz="2400" dirty="0"/>
              <a:t>Identify the different smoke control zones</a:t>
            </a:r>
          </a:p>
          <a:p>
            <a:pPr lvl="1"/>
            <a:r>
              <a:rPr lang="en-US" sz="2400" dirty="0"/>
              <a:t>Confirm the type of smoke control in each zone (passive or mechanical)</a:t>
            </a:r>
          </a:p>
          <a:p>
            <a:pPr lvl="1"/>
            <a:r>
              <a:rPr lang="en-US" sz="2400" dirty="0"/>
              <a:t>Determine equipment status verification requirements</a:t>
            </a:r>
          </a:p>
          <a:p>
            <a:pPr lvl="1"/>
            <a:r>
              <a:rPr lang="en-US" sz="2400" dirty="0"/>
              <a:t>Study the sequence of operations</a:t>
            </a:r>
          </a:p>
          <a:p>
            <a:pPr lvl="1"/>
            <a:r>
              <a:rPr lang="en-US" sz="2400" dirty="0"/>
              <a:t>Examine the smoke control panel layout</a:t>
            </a:r>
          </a:p>
          <a:p>
            <a:pPr lvl="2"/>
            <a:r>
              <a:rPr lang="en-US" sz="2400" dirty="0"/>
              <a:t>If it is not in the report, check the mechanical plans.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2: Find out who is providing verification (positive status) devices and the type:</a:t>
            </a:r>
          </a:p>
          <a:p>
            <a:pPr lvl="1"/>
            <a:r>
              <a:rPr lang="en-US" sz="2200" dirty="0"/>
              <a:t>Generally, fire alarm systems connect to verification devices provided by others.  Includes:</a:t>
            </a:r>
          </a:p>
          <a:p>
            <a:pPr lvl="2"/>
            <a:r>
              <a:rPr lang="en-US" sz="2000" dirty="0"/>
              <a:t>Fans (differential pressure switches, VFD contacts, or current relays)</a:t>
            </a:r>
          </a:p>
          <a:p>
            <a:pPr lvl="2"/>
            <a:r>
              <a:rPr lang="en-US" sz="2000" dirty="0"/>
              <a:t>Dampers (limit switches, actuator contacts, other)</a:t>
            </a:r>
          </a:p>
          <a:p>
            <a:pPr lvl="2"/>
            <a:r>
              <a:rPr lang="en-US" sz="2000" dirty="0"/>
              <a:t>Power downstream of disconnects (contact in the switch or by other means)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Check the plans and specifications for requirements.  If omitted, submit a request for information.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3:  Where is conduit required?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CBC Section 907.6.1.1 requires the fire alarm network in high-rise buildings to be, “Installed in enclosed continuous metallic raceways…” or in concrete.</a:t>
            </a:r>
          </a:p>
          <a:p>
            <a:pPr lvl="1"/>
            <a:r>
              <a:rPr lang="en-US" sz="2400" dirty="0"/>
              <a:t>Section 909.12.2 states, “…all wiring, regardless of voltage, shall be enclosed within continuous raceway.”</a:t>
            </a:r>
          </a:p>
          <a:p>
            <a:pPr lvl="1"/>
            <a:r>
              <a:rPr lang="en-US" sz="2400" dirty="0"/>
              <a:t>Confirm requirements with the Authority Having Jurisdiction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4:  Prepare fire alarm shop drawings</a:t>
            </a:r>
          </a:p>
          <a:p>
            <a:pPr lvl="1"/>
            <a:r>
              <a:rPr lang="en-US" sz="2000" dirty="0"/>
              <a:t>Determine quantities and locations of the following and show them on the shop drawings:</a:t>
            </a:r>
          </a:p>
          <a:p>
            <a:pPr lvl="2"/>
            <a:r>
              <a:rPr lang="en-US" sz="2000" dirty="0"/>
              <a:t>Initiating devices activating the smoke control sequence of operations</a:t>
            </a:r>
          </a:p>
          <a:p>
            <a:pPr lvl="2"/>
            <a:r>
              <a:rPr lang="en-US" sz="2000" dirty="0"/>
              <a:t>Control relays for fans, dampers, and other smoke control related equipment</a:t>
            </a:r>
          </a:p>
          <a:p>
            <a:pPr lvl="2"/>
            <a:r>
              <a:rPr lang="en-US" sz="2000" dirty="0"/>
              <a:t>Positive status devices required by CBC Section 909.12.1</a:t>
            </a:r>
          </a:p>
          <a:p>
            <a:pPr lvl="1"/>
            <a:r>
              <a:rPr lang="en-US" sz="2000" dirty="0"/>
              <a:t>Include:</a:t>
            </a:r>
          </a:p>
          <a:p>
            <a:pPr lvl="2"/>
            <a:r>
              <a:rPr lang="en-US" sz="2000" dirty="0"/>
              <a:t>Fire fighters smoke control panel layout.</a:t>
            </a:r>
          </a:p>
          <a:p>
            <a:pPr lvl="2"/>
            <a:r>
              <a:rPr lang="en-US" sz="2000" dirty="0"/>
              <a:t>Smoke control sequence of operations</a:t>
            </a:r>
          </a:p>
          <a:p>
            <a:pPr lvl="2"/>
            <a:r>
              <a:rPr lang="en-US" sz="2000" dirty="0"/>
              <a:t>Connection details</a:t>
            </a:r>
          </a:p>
          <a:p>
            <a:pPr lvl="2"/>
            <a:r>
              <a:rPr lang="en-US" sz="2000" dirty="0"/>
              <a:t>Conduit locations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5: Obtain separate approval of the smoke control panel layout.  Typical approvals are required by:</a:t>
            </a:r>
          </a:p>
          <a:p>
            <a:endParaRPr lang="en-US" sz="2400" dirty="0"/>
          </a:p>
          <a:p>
            <a:r>
              <a:rPr lang="en-US" sz="2400" dirty="0"/>
              <a:t>Author of the rational analysis</a:t>
            </a:r>
          </a:p>
          <a:p>
            <a:endParaRPr lang="en-US" sz="2400" dirty="0"/>
          </a:p>
          <a:p>
            <a:r>
              <a:rPr lang="en-US" sz="2400" dirty="0"/>
              <a:t>Smoke control special inspector</a:t>
            </a:r>
          </a:p>
          <a:p>
            <a:endParaRPr lang="en-US" sz="2400" dirty="0"/>
          </a:p>
          <a:p>
            <a:r>
              <a:rPr lang="en-US" sz="2400" dirty="0"/>
              <a:t>Fire department inspector assigned to the project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Firefighter’s</a:t>
            </a:r>
            <a:br>
              <a:rPr lang="en-US" dirty="0"/>
            </a:br>
            <a:r>
              <a:rPr lang="en-US" dirty="0"/>
              <a:t>smoke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Content Placeholder 15" descr="A diagram of a fire fighting control panel&#10;&#10;Description automatically generated">
            <a:extLst>
              <a:ext uri="{FF2B5EF4-FFF2-40B4-BE49-F238E27FC236}">
                <a16:creationId xmlns:a16="http://schemas.microsoft.com/office/drawing/2014/main" id="{89631FE3-B376-0385-4626-A7E5A7FDC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" y="1587794"/>
            <a:ext cx="7460973" cy="504712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A43C29-DAA4-EC64-8F50-5448DEEFAE43}"/>
              </a:ext>
            </a:extLst>
          </p:cNvPr>
          <p:cNvSpPr/>
          <p:nvPr/>
        </p:nvSpPr>
        <p:spPr>
          <a:xfrm>
            <a:off x="7620000" y="18288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74C5E-312A-6A4D-3F19-FCFB3A8E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075" y="1752600"/>
            <a:ext cx="5665063" cy="4749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Firefighter’s</a:t>
            </a:r>
            <a:br>
              <a:rPr lang="en-US" dirty="0"/>
            </a:br>
            <a:r>
              <a:rPr lang="en-US" dirty="0"/>
              <a:t>smoke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Firefighter’s</a:t>
            </a:r>
            <a:br>
              <a:rPr lang="en-US" dirty="0"/>
            </a:br>
            <a:r>
              <a:rPr lang="en-US" dirty="0"/>
              <a:t>smoke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4623A6-D740-F7F3-8649-7B9C641EA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638" y="1719262"/>
            <a:ext cx="8731762" cy="461419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4E5856-F2E7-71A2-DE99-B1FECA913F71}"/>
              </a:ext>
            </a:extLst>
          </p:cNvPr>
          <p:cNvSpPr/>
          <p:nvPr/>
        </p:nvSpPr>
        <p:spPr>
          <a:xfrm>
            <a:off x="163973" y="1706972"/>
            <a:ext cx="2026162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test panel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angeles</a:t>
            </a:r>
            <a:r>
              <a:rPr lang="en-US" dirty="0"/>
              <a:t> fire department)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2F5C61-B671-6436-80FF-718577D82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693" y="1719263"/>
            <a:ext cx="7232013" cy="4406900"/>
          </a:xfrm>
        </p:spPr>
      </p:pic>
    </p:spTree>
    <p:extLst>
      <p:ext uri="{BB962C8B-B14F-4D97-AF65-F5344CB8AC3E}">
        <p14:creationId xmlns:p14="http://schemas.microsoft.com/office/powerpoint/2010/main" val="8846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test panel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angeles</a:t>
            </a:r>
            <a:r>
              <a:rPr lang="en-US" dirty="0"/>
              <a:t> fire department)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56DC14-496A-8A80-DF05-107A3598C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293" y="1587794"/>
            <a:ext cx="8258674" cy="4973126"/>
          </a:xfrm>
        </p:spPr>
      </p:pic>
    </p:spTree>
    <p:extLst>
      <p:ext uri="{BB962C8B-B14F-4D97-AF65-F5344CB8AC3E}">
        <p14:creationId xmlns:p14="http://schemas.microsoft.com/office/powerpoint/2010/main" val="1246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Covered mall buildings with atriums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402.7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High-rise buildings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403.4.7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Atriums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404.5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Underground buildings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405.5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Group I-3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Windowless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Buildings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408.9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Large stages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CBC, Section 410.2.7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where required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6:  Clarify details related to the weekly self test required by CBC Section 909.12.1.</a:t>
            </a:r>
          </a:p>
          <a:p>
            <a:endParaRPr lang="en-US" sz="2400" dirty="0"/>
          </a:p>
          <a:p>
            <a:r>
              <a:rPr lang="en-US" sz="2400" dirty="0"/>
              <a:t>If disruptive to building operations, the weekly self test can be bypassed</a:t>
            </a:r>
          </a:p>
          <a:p>
            <a:endParaRPr lang="en-US" sz="2400" dirty="0"/>
          </a:p>
          <a:p>
            <a:r>
              <a:rPr lang="en-US" sz="2400" dirty="0"/>
              <a:t>Requires approval from the Authority Having Jurisdiction</a:t>
            </a:r>
          </a:p>
          <a:p>
            <a:endParaRPr lang="en-US" sz="2400" dirty="0"/>
          </a:p>
          <a:p>
            <a:r>
              <a:rPr lang="en-US" sz="2400" dirty="0"/>
              <a:t>If approved, dedicated smoke control fans and dampers must be tested bi-annually along with power supervision of bypassed components</a:t>
            </a:r>
          </a:p>
          <a:p>
            <a:pPr marL="4572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7: Monitor progress in the field</a:t>
            </a:r>
          </a:p>
          <a:p>
            <a:endParaRPr lang="en-US" sz="2400" dirty="0"/>
          </a:p>
          <a:p>
            <a:r>
              <a:rPr lang="en-US" sz="2400" dirty="0"/>
              <a:t>Make regular site visits</a:t>
            </a:r>
          </a:p>
          <a:p>
            <a:r>
              <a:rPr lang="en-US" sz="2400" dirty="0"/>
              <a:t>Verify the installation of back boxes and enclosures needed for smoke control system interface</a:t>
            </a:r>
          </a:p>
          <a:p>
            <a:r>
              <a:rPr lang="en-US" sz="2400" dirty="0"/>
              <a:t>Coordinate with the general contractor in the fire command center, especially</a:t>
            </a:r>
          </a:p>
          <a:p>
            <a:pPr lvl="1"/>
            <a:r>
              <a:rPr lang="en-US" sz="2200" dirty="0"/>
              <a:t>Fire rated back boards for mounting equipment</a:t>
            </a:r>
          </a:p>
          <a:p>
            <a:pPr lvl="1"/>
            <a:r>
              <a:rPr lang="en-US" sz="2200" dirty="0"/>
              <a:t>Air conditioning</a:t>
            </a:r>
          </a:p>
          <a:p>
            <a:pPr lvl="1"/>
            <a:r>
              <a:rPr lang="en-US" sz="2200" dirty="0"/>
              <a:t>Power</a:t>
            </a:r>
          </a:p>
          <a:p>
            <a:pPr lvl="1"/>
            <a:r>
              <a:rPr lang="en-US" sz="2200" dirty="0"/>
              <a:t>Lighting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8:  Inspect the physical connections of fire alarm control and status modules to their respective fans and dampers.  Be sure to coordinate with:</a:t>
            </a:r>
          </a:p>
          <a:p>
            <a:pPr lvl="1"/>
            <a:r>
              <a:rPr lang="en-US" sz="2400" dirty="0"/>
              <a:t>General contractor MEP </a:t>
            </a:r>
            <a:r>
              <a:rPr lang="en-US" sz="2400" dirty="0" err="1"/>
              <a:t>Cordinator</a:t>
            </a:r>
            <a:r>
              <a:rPr lang="en-US" sz="2400" dirty="0"/>
              <a:t> (if they have one)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Mechanical subcontractor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Electrical subcontractor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Controls subcontractor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9: Pretest the system</a:t>
            </a:r>
          </a:p>
          <a:p>
            <a:r>
              <a:rPr lang="en-US" sz="2400" dirty="0"/>
              <a:t>Starts after permanent power is provided</a:t>
            </a:r>
          </a:p>
          <a:p>
            <a:r>
              <a:rPr lang="en-US" sz="2400" dirty="0"/>
              <a:t>Coordinate with the special inspector, general contractor and other trades</a:t>
            </a:r>
          </a:p>
          <a:p>
            <a:r>
              <a:rPr lang="en-US" sz="2400" dirty="0"/>
              <a:t>Use the smoke control panel to aid in pretesting</a:t>
            </a:r>
          </a:p>
          <a:p>
            <a:r>
              <a:rPr lang="en-US" sz="2400" dirty="0"/>
              <a:t>Test fans for on/off status and control</a:t>
            </a:r>
          </a:p>
          <a:p>
            <a:r>
              <a:rPr lang="en-US" sz="2400" dirty="0"/>
              <a:t>Test smoke control dampers for open/closed status and control</a:t>
            </a:r>
          </a:p>
          <a:p>
            <a:r>
              <a:rPr lang="en-US" sz="2400" dirty="0"/>
              <a:t>Test for supervision of power downstream of the disconnects.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10: Test the System</a:t>
            </a:r>
          </a:p>
          <a:p>
            <a:r>
              <a:rPr lang="en-US" sz="2400" dirty="0"/>
              <a:t>Automatic sequence of operations</a:t>
            </a:r>
          </a:p>
          <a:p>
            <a:r>
              <a:rPr lang="en-US" sz="2400" dirty="0"/>
              <a:t>Manual override from the smoke control panel</a:t>
            </a:r>
          </a:p>
          <a:p>
            <a:r>
              <a:rPr lang="en-US" sz="2400" dirty="0"/>
              <a:t>Test fault conditions</a:t>
            </a:r>
          </a:p>
          <a:p>
            <a:r>
              <a:rPr lang="en-US" sz="2400" dirty="0"/>
              <a:t>Check operation of white status indicators</a:t>
            </a:r>
          </a:p>
          <a:p>
            <a:r>
              <a:rPr lang="en-US" sz="2400" dirty="0"/>
              <a:t>Weekly self test (as required)</a:t>
            </a:r>
          </a:p>
          <a:p>
            <a:r>
              <a:rPr lang="en-US" sz="2400" dirty="0"/>
              <a:t>Coordinate with the special inspector, general contractor and other trades</a:t>
            </a:r>
          </a:p>
          <a:p>
            <a:r>
              <a:rPr lang="en-US" sz="2400" dirty="0"/>
              <a:t>Make room for the air balance subcontractor. They will need access to the system for measuring pressure differentials, exhaust and airflow rates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Step 11:  Final Acceptance</a:t>
            </a:r>
          </a:p>
          <a:p>
            <a:endParaRPr lang="en-US" sz="2400" dirty="0"/>
          </a:p>
          <a:p>
            <a:r>
              <a:rPr lang="en-US" sz="2400" dirty="0"/>
              <a:t>After the special inspector has accepted the system, be available to test the system again with the authority having jurisdiction.  Additional changes may be required, depending on what they find.</a:t>
            </a:r>
          </a:p>
          <a:p>
            <a:endParaRPr lang="en-US" sz="2400" dirty="0"/>
          </a:p>
          <a:p>
            <a:r>
              <a:rPr lang="en-US" sz="2400" dirty="0"/>
              <a:t>Provide all required documentation, including test results, operating instructions, and as-built drawings.  The special inspector will need those documents for their report to the Engineer of Record.</a:t>
            </a:r>
          </a:p>
          <a:p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installation and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28800"/>
            <a:ext cx="8407893" cy="2895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8800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smoke control design</a:t>
            </a:r>
            <a:br>
              <a:rPr lang="en-US" dirty="0"/>
            </a:br>
            <a:r>
              <a:rPr lang="en-US" dirty="0"/>
              <a:t>and testing 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76600"/>
            <a:ext cx="2133600" cy="25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600"/>
            <a:ext cx="8407893" cy="4572000"/>
          </a:xfrm>
        </p:spPr>
        <p:txBody>
          <a:bodyPr>
            <a:noAutofit/>
          </a:bodyPr>
          <a:lstStyle/>
          <a:p>
            <a:pPr marL="628650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Design starts with a Rational Analysis (Smoke Control Report) required by CBC, Section 909.4</a:t>
            </a:r>
          </a:p>
          <a:p>
            <a:pPr marL="90297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Prepared by a member of the design team (Typically a fire protection or mechanical engineering firm)</a:t>
            </a:r>
          </a:p>
          <a:p>
            <a:pPr marL="628650" indent="-342900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rational analysis accompanies construction documents and supports:</a:t>
            </a:r>
          </a:p>
          <a:p>
            <a:pPr marL="90297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Types of systems to be employed</a:t>
            </a:r>
          </a:p>
          <a:p>
            <a:pPr marL="90297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Methods of operation (passive or mechanical)</a:t>
            </a:r>
          </a:p>
          <a:p>
            <a:pPr marL="90297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Construction methods</a:t>
            </a:r>
          </a:p>
          <a:p>
            <a:pPr marL="90297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Sequence of Operations</a:t>
            </a:r>
          </a:p>
          <a:p>
            <a:pPr marL="902970" lvl="1" indent="-342900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02970" lvl="1" indent="-342900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9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600"/>
            <a:ext cx="8407893" cy="4572000"/>
          </a:xfrm>
        </p:spPr>
        <p:txBody>
          <a:bodyPr>
            <a:noAutofit/>
          </a:bodyPr>
          <a:lstStyle/>
          <a:p>
            <a:pPr marL="285750" indent="0" algn="ctr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Types of Smoke Control Systems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560070" lvl="1" indent="0" algn="ctr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560070" lvl="1" indent="0" algn="ctr"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Passive</a:t>
            </a:r>
          </a:p>
          <a:p>
            <a:pPr marL="560070" lvl="1" indent="0" algn="ctr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560070" lvl="1" indent="0" algn="ctr"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Mechanical</a:t>
            </a:r>
          </a:p>
          <a:p>
            <a:pPr marL="902970" lvl="1" indent="-342900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smoke control</a:t>
            </a:r>
            <a:br>
              <a:rPr lang="en-US" dirty="0"/>
            </a:br>
            <a:r>
              <a:rPr lang="en-US" dirty="0" err="1"/>
              <a:t>cbc</a:t>
            </a:r>
            <a:r>
              <a:rPr lang="en-US" dirty="0"/>
              <a:t> section 909.5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6135285-FB38-24DA-F601-209ACE3BE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2139"/>
            <a:ext cx="3142211" cy="3038302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B94A8B6F-3E18-A729-1D82-D6DB8B01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72" y="2640016"/>
            <a:ext cx="3058626" cy="307228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D26C09-0142-7AC2-D9C7-0FFF23D42F89}"/>
              </a:ext>
            </a:extLst>
          </p:cNvPr>
          <p:cNvSpPr txBox="1">
            <a:spLocks/>
          </p:cNvSpPr>
          <p:nvPr/>
        </p:nvSpPr>
        <p:spPr>
          <a:xfrm>
            <a:off x="609600" y="2133600"/>
            <a:ext cx="3142211" cy="356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Fire Doors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57057F-F43F-C918-8BE9-F22FED21D98B}"/>
              </a:ext>
            </a:extLst>
          </p:cNvPr>
          <p:cNvSpPr txBox="1">
            <a:spLocks/>
          </p:cNvSpPr>
          <p:nvPr/>
        </p:nvSpPr>
        <p:spPr>
          <a:xfrm>
            <a:off x="4913672" y="2133599"/>
            <a:ext cx="3058626" cy="356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Fire/Smoke Damper</a:t>
            </a:r>
          </a:p>
        </p:txBody>
      </p:sp>
    </p:spTree>
    <p:extLst>
      <p:ext uri="{BB962C8B-B14F-4D97-AF65-F5344CB8AC3E}">
        <p14:creationId xmlns:p14="http://schemas.microsoft.com/office/powerpoint/2010/main" val="3978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7" y="1752599"/>
            <a:ext cx="8407893" cy="474955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Openings protected by automatic-closing devices</a:t>
            </a:r>
          </a:p>
          <a:p>
            <a:pPr marL="688975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Fire doors with door hold-open devices</a:t>
            </a:r>
          </a:p>
          <a:p>
            <a:pPr marL="688975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Fire and smoke dampers</a:t>
            </a:r>
          </a:p>
          <a:p>
            <a:pPr marL="334645" lvl="1" indent="-171450"/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334645" lvl="1" indent="-171450"/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Activated by controls described in the rational analysis, including:</a:t>
            </a:r>
          </a:p>
          <a:p>
            <a:pPr marL="61722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Smoke/heat detectors (fire doors and some dampers)</a:t>
            </a:r>
          </a:p>
          <a:p>
            <a:pPr marL="61722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Duct mounted smoke detectors (fan shutdown and dampers)</a:t>
            </a:r>
          </a:p>
          <a:p>
            <a:pPr marL="617220" lvl="1" indent="-342900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Not required to meet verification (positive status) requirements of CBC Section 909.12.1</a:t>
            </a:r>
          </a:p>
          <a:p>
            <a:pPr marL="617220" lvl="1" indent="-34290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Subject to interpretation</a:t>
            </a:r>
          </a:p>
          <a:p>
            <a:pPr marL="342900" indent="-342900"/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smoke control</a:t>
            </a:r>
            <a:br>
              <a:rPr lang="en-US" dirty="0"/>
            </a:br>
            <a:r>
              <a:rPr lang="en-US" dirty="0" err="1"/>
              <a:t>cbc</a:t>
            </a:r>
            <a:r>
              <a:rPr lang="en-US" dirty="0"/>
              <a:t> section 909.5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smoke control Pressurization </a:t>
            </a:r>
            <a:r>
              <a:rPr lang="en-US" dirty="0" err="1"/>
              <a:t>cBC</a:t>
            </a:r>
            <a:r>
              <a:rPr lang="en-US" dirty="0"/>
              <a:t> 909.6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15389" cy="609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252641"/>
            <a:ext cx="350520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05A7D-0630-01B2-8B78-D7AC513EA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1952"/>
            <a:ext cx="7551100" cy="461884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93240C-FADE-4D1C-1D82-261105853D4B}"/>
                  </a:ext>
                </a:extLst>
              </p14:cNvPr>
              <p14:cNvContentPartPr/>
              <p14:nvPr/>
            </p14:nvContentPartPr>
            <p14:xfrm>
              <a:off x="2191963" y="3372236"/>
              <a:ext cx="118440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93240C-FADE-4D1C-1D82-261105853D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323" y="3264236"/>
                <a:ext cx="12920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4D8C2A-CBEA-68BD-0397-243A3EB66FE5}"/>
                  </a:ext>
                </a:extLst>
              </p14:cNvPr>
              <p14:cNvContentPartPr/>
              <p14:nvPr/>
            </p14:nvContentPartPr>
            <p14:xfrm>
              <a:off x="2271163" y="5869196"/>
              <a:ext cx="111996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4D8C2A-CBEA-68BD-0397-243A3EB66F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163" y="5761556"/>
                <a:ext cx="1227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F9E4C2-92A1-F2A9-865A-A009A787E9BC}"/>
                  </a:ext>
                </a:extLst>
              </p14:cNvPr>
              <p14:cNvContentPartPr/>
              <p14:nvPr/>
            </p14:nvContentPartPr>
            <p14:xfrm>
              <a:off x="2182243" y="4619996"/>
              <a:ext cx="1052640" cy="70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F9E4C2-92A1-F2A9-865A-A009A787E9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8603" y="4511996"/>
                <a:ext cx="116028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0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32445</TotalTime>
  <Words>1846</Words>
  <Application>Microsoft Office PowerPoint</Application>
  <PresentationFormat>On-screen Show (4:3)</PresentationFormat>
  <Paragraphs>267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Franklin Gothic Medium</vt:lpstr>
      <vt:lpstr>Wingdings</vt:lpstr>
      <vt:lpstr>Wingdings 2</vt:lpstr>
      <vt:lpstr>Grid</vt:lpstr>
      <vt:lpstr>Smoke control fundamentals design &amp; testing 101    presented at the  54th ANNUAL CAFAA CONFERENCE  FEBRUARY 9, 2024</vt:lpstr>
      <vt:lpstr>Smoke control system definition</vt:lpstr>
      <vt:lpstr>Applicable codes/standards</vt:lpstr>
      <vt:lpstr>  where required</vt:lpstr>
      <vt:lpstr>Design requirements</vt:lpstr>
      <vt:lpstr>Design requirements</vt:lpstr>
      <vt:lpstr>Passive smoke control cbc section 909.5</vt:lpstr>
      <vt:lpstr>Passive smoke control cbc section 909.5</vt:lpstr>
      <vt:lpstr>mechanical smoke control Pressurization cBC 909.6</vt:lpstr>
      <vt:lpstr>mechanical smoke control Pressurization</vt:lpstr>
      <vt:lpstr>mechanical smoke control Exhaust CBC 909.8</vt:lpstr>
      <vt:lpstr>mechanical smoke control exhaust</vt:lpstr>
      <vt:lpstr>mechanical smoke control air flow CBC 909.7</vt:lpstr>
      <vt:lpstr>mechanical smoke control air flow</vt:lpstr>
      <vt:lpstr>SMOKE CONTROL FUNDAMENTALS</vt:lpstr>
      <vt:lpstr>Inspections and testing</vt:lpstr>
      <vt:lpstr>Inspections and testing</vt:lpstr>
      <vt:lpstr>Inspections and testing</vt:lpstr>
      <vt:lpstr>Inspections and testing</vt:lpstr>
      <vt:lpstr>Inspections and testing</vt:lpstr>
      <vt:lpstr>Verification devices damper position switch</vt:lpstr>
      <vt:lpstr>Verification devices damper actuator</vt:lpstr>
      <vt:lpstr>Verification devices differential pressure switch</vt:lpstr>
      <vt:lpstr>Verification devices variable frequency drive</vt:lpstr>
      <vt:lpstr>Verification devices current relay</vt:lpstr>
      <vt:lpstr>Verification devices power supervision</vt:lpstr>
      <vt:lpstr>Inspections and testing</vt:lpstr>
      <vt:lpstr>Inspections and testing</vt:lpstr>
      <vt:lpstr>Smoke control system design and testing 101</vt:lpstr>
      <vt:lpstr>Best practices installation and testing</vt:lpstr>
      <vt:lpstr>Best practices installation and testing</vt:lpstr>
      <vt:lpstr>Best practices installation and testing</vt:lpstr>
      <vt:lpstr>Best practices installation and testing</vt:lpstr>
      <vt:lpstr>Best practices installation and testing</vt:lpstr>
      <vt:lpstr>Firefighter’s smoke control panel</vt:lpstr>
      <vt:lpstr>Firefighter’s smoke control panel</vt:lpstr>
      <vt:lpstr>Firefighter’s smoke control panel</vt:lpstr>
      <vt:lpstr>Mechanical test panel (los angeles fire department)</vt:lpstr>
      <vt:lpstr>Mechanical test panel (los angeles fire department)</vt:lpstr>
      <vt:lpstr>Best practices installation and testing</vt:lpstr>
      <vt:lpstr>Best practices installation and testing</vt:lpstr>
      <vt:lpstr>Best practices installation and testing</vt:lpstr>
      <vt:lpstr>Best practices installation and testing</vt:lpstr>
      <vt:lpstr>Best practices installation and testing</vt:lpstr>
      <vt:lpstr>Best practices installation and testing</vt:lpstr>
      <vt:lpstr> smoke control design and testing 101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Central Station Monitoring</dc:title>
  <dc:creator>Jay Levy</dc:creator>
  <cp:lastModifiedBy>Sharon Akahoshi</cp:lastModifiedBy>
  <cp:revision>378</cp:revision>
  <cp:lastPrinted>2013-09-30T23:31:19Z</cp:lastPrinted>
  <dcterms:created xsi:type="dcterms:W3CDTF">2013-03-17T23:06:48Z</dcterms:created>
  <dcterms:modified xsi:type="dcterms:W3CDTF">2024-02-13T04:46:19Z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e01c0c-f9b3-4dc4-af0b-a82110cc37cd_Enabled">
    <vt:lpwstr>True</vt:lpwstr>
  </property>
  <property fmtid="{D5CDD505-2E9C-101B-9397-08002B2CF9AE}" pid="3" name="MSIP_Label_6be01c0c-f9b3-4dc4-af0b-a82110cc37cd_SiteId">
    <vt:lpwstr>a1f1e214-7ded-45b6-81a1-9e8ae3459641</vt:lpwstr>
  </property>
  <property fmtid="{D5CDD505-2E9C-101B-9397-08002B2CF9AE}" pid="4" name="MSIP_Label_6be01c0c-f9b3-4dc4-af0b-a82110cc37cd_Ref">
    <vt:lpwstr>https://api.informationprotection.azure.com/api/a1f1e214-7ded-45b6-81a1-9e8ae3459641</vt:lpwstr>
  </property>
  <property fmtid="{D5CDD505-2E9C-101B-9397-08002B2CF9AE}" pid="5" name="MSIP_Label_6be01c0c-f9b3-4dc4-af0b-a82110cc37cd_SetBy">
    <vt:lpwstr>jvandesk@jci.com</vt:lpwstr>
  </property>
  <property fmtid="{D5CDD505-2E9C-101B-9397-08002B2CF9AE}" pid="6" name="MSIP_Label_6be01c0c-f9b3-4dc4-af0b-a82110cc37cd_SetDate">
    <vt:lpwstr>2018-08-27T09:38:34.8584187-07:00</vt:lpwstr>
  </property>
  <property fmtid="{D5CDD505-2E9C-101B-9397-08002B2CF9AE}" pid="7" name="MSIP_Label_6be01c0c-f9b3-4dc4-af0b-a82110cc37cd_Name">
    <vt:lpwstr>Internal </vt:lpwstr>
  </property>
  <property fmtid="{D5CDD505-2E9C-101B-9397-08002B2CF9AE}" pid="8" name="MSIP_Label_6be01c0c-f9b3-4dc4-af0b-a82110cc37cd_Application">
    <vt:lpwstr>Microsoft Azure Information Protection</vt:lpwstr>
  </property>
  <property fmtid="{D5CDD505-2E9C-101B-9397-08002B2CF9AE}" pid="9" name="MSIP_Label_6be01c0c-f9b3-4dc4-af0b-a82110cc37cd_Extended_MSFT_Method">
    <vt:lpwstr>Automatic</vt:lpwstr>
  </property>
  <property fmtid="{D5CDD505-2E9C-101B-9397-08002B2CF9AE}" pid="10" name="Information Classification">
    <vt:lpwstr>Internal </vt:lpwstr>
  </property>
  <property fmtid="{D5CDD505-2E9C-101B-9397-08002B2CF9AE}" pid="11" name="MSIP_Label_a59b6cd5-d141-4a33-8bf1-0ca04484304f_Enabled">
    <vt:lpwstr>true</vt:lpwstr>
  </property>
  <property fmtid="{D5CDD505-2E9C-101B-9397-08002B2CF9AE}" pid="12" name="MSIP_Label_a59b6cd5-d141-4a33-8bf1-0ca04484304f_SetDate">
    <vt:lpwstr>2021-01-14T15:40:17Z</vt:lpwstr>
  </property>
  <property fmtid="{D5CDD505-2E9C-101B-9397-08002B2CF9AE}" pid="13" name="MSIP_Label_a59b6cd5-d141-4a33-8bf1-0ca04484304f_Method">
    <vt:lpwstr>Standard</vt:lpwstr>
  </property>
  <property fmtid="{D5CDD505-2E9C-101B-9397-08002B2CF9AE}" pid="14" name="MSIP_Label_a59b6cd5-d141-4a33-8bf1-0ca04484304f_Name">
    <vt:lpwstr>restricted-default</vt:lpwstr>
  </property>
  <property fmtid="{D5CDD505-2E9C-101B-9397-08002B2CF9AE}" pid="15" name="MSIP_Label_a59b6cd5-d141-4a33-8bf1-0ca04484304f_SiteId">
    <vt:lpwstr>38ae3bcd-9579-4fd4-adda-b42e1495d55a</vt:lpwstr>
  </property>
  <property fmtid="{D5CDD505-2E9C-101B-9397-08002B2CF9AE}" pid="16" name="MSIP_Label_a59b6cd5-d141-4a33-8bf1-0ca04484304f_ActionId">
    <vt:lpwstr>09b1edeb-7f0a-423a-9032-aedb89600db7</vt:lpwstr>
  </property>
  <property fmtid="{D5CDD505-2E9C-101B-9397-08002B2CF9AE}" pid="17" name="MSIP_Label_a59b6cd5-d141-4a33-8bf1-0ca04484304f_ContentBits">
    <vt:lpwstr>0</vt:lpwstr>
  </property>
  <property fmtid="{D5CDD505-2E9C-101B-9397-08002B2CF9AE}" pid="18" name="Document_Confidentiality">
    <vt:lpwstr>Restricted</vt:lpwstr>
  </property>
</Properties>
</file>