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 id="2147483729" r:id="rId5"/>
  </p:sldMasterIdLst>
  <p:notesMasterIdLst>
    <p:notesMasterId r:id="rId39"/>
  </p:notesMasterIdLst>
  <p:sldIdLst>
    <p:sldId id="294" r:id="rId6"/>
    <p:sldId id="1444" r:id="rId7"/>
    <p:sldId id="1447" r:id="rId8"/>
    <p:sldId id="1448" r:id="rId9"/>
    <p:sldId id="1449" r:id="rId10"/>
    <p:sldId id="1452" r:id="rId11"/>
    <p:sldId id="1451" r:id="rId12"/>
    <p:sldId id="1453" r:id="rId13"/>
    <p:sldId id="1454" r:id="rId14"/>
    <p:sldId id="1455" r:id="rId15"/>
    <p:sldId id="1456" r:id="rId16"/>
    <p:sldId id="1459" r:id="rId17"/>
    <p:sldId id="1458" r:id="rId18"/>
    <p:sldId id="1463" r:id="rId19"/>
    <p:sldId id="1460" r:id="rId20"/>
    <p:sldId id="1461" r:id="rId21"/>
    <p:sldId id="1464" r:id="rId22"/>
    <p:sldId id="1466" r:id="rId23"/>
    <p:sldId id="1467" r:id="rId24"/>
    <p:sldId id="1470" r:id="rId25"/>
    <p:sldId id="1468" r:id="rId26"/>
    <p:sldId id="1469" r:id="rId27"/>
    <p:sldId id="1471" r:id="rId28"/>
    <p:sldId id="1472" r:id="rId29"/>
    <p:sldId id="1473" r:id="rId30"/>
    <p:sldId id="1474" r:id="rId31"/>
    <p:sldId id="1475" r:id="rId32"/>
    <p:sldId id="1476" r:id="rId33"/>
    <p:sldId id="1477" r:id="rId34"/>
    <p:sldId id="1478" r:id="rId35"/>
    <p:sldId id="1480" r:id="rId36"/>
    <p:sldId id="316" r:id="rId37"/>
    <p:sldId id="30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242" autoAdjust="0"/>
  </p:normalViewPr>
  <p:slideViewPr>
    <p:cSldViewPr snapToGrid="0">
      <p:cViewPr varScale="1">
        <p:scale>
          <a:sx n="116" d="100"/>
          <a:sy n="116" d="100"/>
        </p:scale>
        <p:origin x="414" y="90"/>
      </p:cViewPr>
      <p:guideLst/>
    </p:cSldViewPr>
  </p:slideViewPr>
  <p:outlineViewPr>
    <p:cViewPr>
      <p:scale>
        <a:sx n="33" d="100"/>
        <a:sy n="33" d="100"/>
      </p:scale>
      <p:origin x="0" y="-81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7" d="100"/>
          <a:sy n="87" d="100"/>
        </p:scale>
        <p:origin x="384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E6E54-79C2-4AD0-9224-3CEC455ED57A}"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01587-A918-41C5-AA30-14D0FCB49529}" type="slidenum">
              <a:rPr lang="en-US" smtClean="0"/>
              <a:t>‹#›</a:t>
            </a:fld>
            <a:endParaRPr lang="en-US"/>
          </a:p>
        </p:txBody>
      </p:sp>
    </p:spTree>
    <p:extLst>
      <p:ext uri="{BB962C8B-B14F-4D97-AF65-F5344CB8AC3E}">
        <p14:creationId xmlns:p14="http://schemas.microsoft.com/office/powerpoint/2010/main" val="3774559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cc02.safelinks.protection.outlook.com/?url=https%3A%2F%2Fibhs.org%2Fwildfire%2Fnear-building-noncombustible-zone%2F&amp;data=05%7C01%7CCrystal.Sujeski%40fire.ca.gov%7Cd6a8b1207e7747c55fcc08daccd44034%7C447a4ca05405454dad68c98a520261f8%7C1%7C0%7C638047509385127058%7CUnknown%7CTWFpbGZsb3d8eyJWIjoiMC4wLjAwMDAiLCJQIjoiV2luMzIiLCJBTiI6Ik1haWwiLCJXVCI6Mn0%3D%7C3000%7C%7C%7C&amp;sdata=Fo1%2B3QvU%2FfwemXtBEeiKNIE1zM4Pew3yU%2FHbSV%2Bz%2FaY%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surviving-wildfire.extension.org%2Fvulnerabilities-of-buildings-to-wildfire-exposures%2F&amp;data=05%7C01%7CCrystal.Sujeski%40fire.ca.gov%7Cd6a8b1207e7747c55fcc08daccd44034%7C447a4ca05405454dad68c98a520261f8%7C1%7C0%7C638047509385127058%7CUnknown%7CTWFpbGZsb3d8eyJWIjoiMC4wLjAwMDAiLCJQIjoiV2luMzIiLCJBTiI6Ik1haWwiLCJXVCI6Mn0%3D%7C3000%7C%7C%7C&amp;sdata=B7CMRpDVFcQTdJZHljhQbnrPcFfEMbFUOEsak5Mpusc%3D&amp;reserved=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EF503-E31C-4FCE-86D9-0C61A5CBE2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56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scope of the Uniform Mechanical Code (UMC) A2L Task Group was to develop recommendations to further this technology, determine the methods available to address A2L exposure risk to public health and safety, expand on the usage and control of A2L refrigerants associated with mechanical systems and equipment, and address related issues such as flammability risk, toxicity, permissible exposure limit, leak detection systems, chemical compatibility and stability, and maintenance procedures for mechanical systems. The task group recommendations will be forwarded to the UMC Technical Committee for consideration in the development of the 2024 edition of the UMC</a:t>
            </a:r>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19</a:t>
            </a:fld>
            <a:endParaRPr lang="en-US"/>
          </a:p>
        </p:txBody>
      </p:sp>
    </p:spTree>
    <p:extLst>
      <p:ext uri="{BB962C8B-B14F-4D97-AF65-F5344CB8AC3E}">
        <p14:creationId xmlns:p14="http://schemas.microsoft.com/office/powerpoint/2010/main" val="325105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occupancies H, I and L have been removed from the adoption of the work area methods based on the analysis and complexity of these three occupancies. The additional risk factors of H, I, and L occupancies have additional safeguard construction requirements in the building codes to address life safety hazards. The SFM workgroup made a conscience decision to remove these three occupancies to meet the goals of the intended use of the work area methods. </a:t>
            </a:r>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23</a:t>
            </a:fld>
            <a:endParaRPr lang="en-US"/>
          </a:p>
        </p:txBody>
      </p:sp>
    </p:spTree>
    <p:extLst>
      <p:ext uri="{BB962C8B-B14F-4D97-AF65-F5344CB8AC3E}">
        <p14:creationId xmlns:p14="http://schemas.microsoft.com/office/powerpoint/2010/main" val="3235940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intent to bring in the work area methods is to create a compliance path for housing. The code enforcement community will be learning how to use the work area method. Even with the added benefit to designers, the enforcement community will require some training and time to incorporate ways to permit and track the proposed work area methods as a compliance path for existing buildings.</a:t>
            </a:r>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24</a:t>
            </a:fld>
            <a:endParaRPr lang="en-US"/>
          </a:p>
        </p:txBody>
      </p:sp>
    </p:spTree>
    <p:extLst>
      <p:ext uri="{BB962C8B-B14F-4D97-AF65-F5344CB8AC3E}">
        <p14:creationId xmlns:p14="http://schemas.microsoft.com/office/powerpoint/2010/main" val="2331300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31313"/>
                </a:solidFill>
                <a:effectLst/>
                <a:latin typeface="Roboto" panose="02000000000000000000" pitchFamily="2" charset="0"/>
              </a:rPr>
              <a:t>The California Office of the State Fire Marshal hosted a webinar on August 29, 2022 to provide an overview of the International Existing Building Code with an emphasis on the work area method presented by Beth Tubbs, PE, FSPE Senior Staff ICC. International Code Council staff members are available to provide expert commentary and analysis on a broad range of building code and safety related topics. BIOGRAPHY Beth Tubbs is a senior staff engineer with the International Code Council Codes and Standards Development department. Tubbs joined the Code Council in 1995. She is involved in a variety of different activities including code development and support and participation in various committees both on a national and international level. Tubbs is the secretariat to the International Existing Building Code, the International Fire Code, and the ICC Performance Code. In addition, she is the lead staff member on the Fire Code Action Committee. Tubbs is a PE (Professional Engineer) in Massachusetts and California in fire protection engineering. She is a fellow of the Society of Fire Protection Engineers (SFPE) and a member of the board of directors for the Society of Fire Protection Engineers</a:t>
            </a:r>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27</a:t>
            </a:fld>
            <a:endParaRPr lang="en-US"/>
          </a:p>
        </p:txBody>
      </p:sp>
    </p:spTree>
    <p:extLst>
      <p:ext uri="{BB962C8B-B14F-4D97-AF65-F5344CB8AC3E}">
        <p14:creationId xmlns:p14="http://schemas.microsoft.com/office/powerpoint/2010/main" val="79520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Healthy housing (e.g., require natural gas stove ventilation to improve indoor air quality).</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Equitable energy (e.g., limit carbon emissions for apartments, condos and commercial buildings by improving energy efficiency or increasing renewable energy supply; reduce energy cost burden for low-income tenants).</a:t>
            </a:r>
          </a:p>
          <a:p>
            <a:pPr algn="l" fontAlgn="base">
              <a:buFont typeface="Arial" panose="020B0604020202020204" pitchFamily="34" charset="0"/>
              <a:buChar char="•"/>
            </a:pPr>
            <a:r>
              <a:rPr lang="en-US" b="0" i="0" dirty="0" err="1">
                <a:solidFill>
                  <a:srgbClr val="000000"/>
                </a:solidFill>
                <a:effectLst/>
                <a:latin typeface="Open Sans" panose="020B0606030504020204" pitchFamily="34" charset="0"/>
              </a:rPr>
              <a:t>Antidisplacement</a:t>
            </a:r>
            <a:r>
              <a:rPr lang="en-US" b="0" i="0" dirty="0">
                <a:solidFill>
                  <a:srgbClr val="000000"/>
                </a:solidFill>
                <a:effectLst/>
                <a:latin typeface="Open Sans" panose="020B0606030504020204" pitchFamily="34" charset="0"/>
              </a:rPr>
              <a:t> (e.g., prevent risk of displacement when improvements are made).</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Resilience (e.g., make buildings and communities resilient to power outages).</a:t>
            </a: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Temperature (e.g., set maximum indoor temperature for heat wave resilience).</a:t>
            </a:r>
          </a:p>
          <a:p>
            <a:pPr algn="l" fontAlgn="base">
              <a:buFont typeface="Arial" panose="020B0604020202020204" pitchFamily="34" charset="0"/>
              <a:buChar char="•"/>
            </a:pPr>
            <a:endParaRPr lang="en-US" b="0" i="0" dirty="0">
              <a:solidFill>
                <a:srgbClr val="000000"/>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000000"/>
                </a:solidFill>
                <a:effectLst/>
                <a:latin typeface="Open Sans" panose="020B0606030504020204" pitchFamily="34" charset="0"/>
              </a:rPr>
              <a:t>Determine and define goals, define the metrics and set targets, establish compliance cycles, set penalties, create training and maintenance</a:t>
            </a:r>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28</a:t>
            </a:fld>
            <a:endParaRPr lang="en-US"/>
          </a:p>
        </p:txBody>
      </p:sp>
    </p:spTree>
    <p:extLst>
      <p:ext uri="{BB962C8B-B14F-4D97-AF65-F5344CB8AC3E}">
        <p14:creationId xmlns:p14="http://schemas.microsoft.com/office/powerpoint/2010/main" val="129110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358 (Addis, Chapter 83, Statutes of 2023) Community college districts: student housing</a:t>
            </a:r>
          </a:p>
          <a:p>
            <a:r>
              <a:rPr lang="en-US" dirty="0"/>
              <a:t>This bill excludes any California Community College (CCC) district building used as a residence for students attending a CCC campus from having to receive approval from the Department of General Services – Division of the State Architect, and also adds to the definition of “residential housing” any building used as a residence for students attending a campus of a CCC district.</a:t>
            </a:r>
          </a:p>
          <a:p>
            <a:endParaRPr lang="en-US" dirty="0"/>
          </a:p>
          <a:p>
            <a:r>
              <a:rPr lang="en-US" sz="1200" b="0" i="0" u="none" strike="noStrike" baseline="0" dirty="0">
                <a:solidFill>
                  <a:srgbClr val="0000FF"/>
                </a:solidFill>
                <a:latin typeface="Arial" panose="020B0604020202020204" pitchFamily="34" charset="0"/>
              </a:rPr>
              <a:t>AB 835 (Lee, Chapter 345, Statutes of 2023) State Fire Marshal: building standards: single-exit, single stairway apartment houses: report</a:t>
            </a:r>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This bill requires the State Fire Marshal (SFM) to research standards for single-exit, single-stairway apartment houses, with more than two dwelling units, in buildings above three stories and provide a report to specified legislative committees and to the California Building Standards Commission by January 1, 2026.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30</a:t>
            </a:fld>
            <a:endParaRPr lang="en-US"/>
          </a:p>
        </p:txBody>
      </p:sp>
    </p:spTree>
    <p:extLst>
      <p:ext uri="{BB962C8B-B14F-4D97-AF65-F5344CB8AC3E}">
        <p14:creationId xmlns:p14="http://schemas.microsoft.com/office/powerpoint/2010/main" val="325743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Rationale for this regulatory change is to make clear the intent of the HSC section 13146.</a:t>
            </a:r>
          </a:p>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law allows the State Fire Marshal (SFM) to designate a Campus Fire Marshal for the inspecting and enforcing fire and life safety standards on University of California (UC) Campuses. Specifically: </a:t>
            </a:r>
          </a:p>
          <a:p>
            <a:pPr marL="342900" marR="0" lvl="0" indent="-342900">
              <a:spcBef>
                <a:spcPts val="0"/>
              </a:spcBef>
              <a:spcAft>
                <a:spcPts val="600"/>
              </a:spcAft>
              <a:buFont typeface="+mj-lt"/>
              <a:buAutoNum type="arabicParen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Authorizes the SFM to enforce the building standards and other regulations of the SFM on all UC campuses and properties administered or occupied by the UC. </a:t>
            </a:r>
          </a:p>
          <a:p>
            <a:pPr marL="342900" marR="0" lvl="0" indent="-342900">
              <a:spcBef>
                <a:spcPts val="0"/>
              </a:spcBef>
              <a:spcAft>
                <a:spcPts val="600"/>
              </a:spcAft>
              <a:buFont typeface="+mj-lt"/>
              <a:buAutoNum type="arabicParen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Authorizes the SFM to delegate that authority to the person of his or her choice for each university campus or property who would be known as the Designated Campus Fire Marshal. </a:t>
            </a:r>
          </a:p>
          <a:p>
            <a:pPr marL="342900" marR="0" lvl="0" indent="-342900">
              <a:spcBef>
                <a:spcPts val="0"/>
              </a:spcBef>
              <a:spcAft>
                <a:spcPts val="600"/>
              </a:spcAft>
              <a:buFont typeface="+mj-lt"/>
              <a:buAutoNum type="arabicParen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Requires any Designated Campus Fire Marshal to enforce those regulations and building standards relating to fire and panic safety. </a:t>
            </a:r>
          </a:p>
          <a:p>
            <a:pPr marL="342900" marR="0" lvl="0" indent="-342900">
              <a:spcBef>
                <a:spcPts val="0"/>
              </a:spcBef>
              <a:spcAft>
                <a:spcPts val="600"/>
              </a:spcAft>
              <a:buFont typeface="+mj-lt"/>
              <a:buAutoNum type="arabicParen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Extends the authority to make written requests and perform inspections to a Designated Campus Fire Marshal.</a:t>
            </a:r>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7</a:t>
            </a:fld>
            <a:endParaRPr lang="en-US"/>
          </a:p>
        </p:txBody>
      </p:sp>
    </p:spTree>
    <p:extLst>
      <p:ext uri="{BB962C8B-B14F-4D97-AF65-F5344CB8AC3E}">
        <p14:creationId xmlns:p14="http://schemas.microsoft.com/office/powerpoint/2010/main" val="180798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The SFM is proposing to delete the reference to I-2.1.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The SFM proposed amendment deletes the State of California provisions for occupancy Group I-2.1. The SFM proposed amendment adopts the model code provisions of the IBC identifying ambulatory care facilities as Business Group B occupancies. The SFM proposed amendment identifies the number of patients served by an ambulatory care facility as four or more. This number is consistent with NFPA 101 Life Safety Code criterion and IBC Sections 422.2 and 903.2.2.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Most of the current provisions in the IBC that regulate ambulatory care facilities correspond with the CBC provisions regulating Group I-2.1 occupancies and NFPA 101 Life Safety Code requirements for ambulatory health care facilities. Where on occasion, inconsistencies are a concern, additional SFM amendments have been proposed to amend IBC provisions regulating ambulatory care facilities.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l">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Licensed ambulatory health care facilities that receive reimbursement for Medicare and Medicaid services are required to comply with the provisions of NFPA 101, The Life Safety Code, Chapter 20. Deletion of Group I-2.1 and regulation of these facilities as ambulatory care facilities is consistent with NFPA 101.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The SFM proposed amendment and associated amendments align CBC requirements with those of other applicable national standards. Conflicting requirements are a source of confusion for designers, owners, and code officials. Conflicting requirements are especially burdensome when owners are required to comply with applicable national standards that are more restrictive.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Eliminating inconsistencies between applicable codes and standards assists with the interpretation, understanding and compliance of building code requirements.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9</a:t>
            </a:fld>
            <a:endParaRPr lang="en-US"/>
          </a:p>
        </p:txBody>
      </p:sp>
    </p:spTree>
    <p:extLst>
      <p:ext uri="{BB962C8B-B14F-4D97-AF65-F5344CB8AC3E}">
        <p14:creationId xmlns:p14="http://schemas.microsoft.com/office/powerpoint/2010/main" val="1739363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This change coordinates the classification of high hazard with the change in definition to “flammable gas.” Category 1A flammable gases have an explosive component in that their deflagration index is extremely low. By comparison, Category 1B flammable gases with a burning velocity of 3.9 in/s or less have a very high deflagration index. Thus, there is a significant difference in the hazard level between the two flammable gas categories.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501587-A918-41C5-AA30-14D0FCB49529}" type="slidenum">
              <a:rPr lang="en-US" smtClean="0"/>
              <a:t>10</a:t>
            </a:fld>
            <a:endParaRPr lang="en-US"/>
          </a:p>
        </p:txBody>
      </p:sp>
    </p:spTree>
    <p:extLst>
      <p:ext uri="{BB962C8B-B14F-4D97-AF65-F5344CB8AC3E}">
        <p14:creationId xmlns:p14="http://schemas.microsoft.com/office/powerpoint/2010/main" val="3830127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Through data collections, these features have been identified as adding the potential for fire spread to the building or structure, when exposed to wildfire embers. Several studies performed by The Insurance Institute for Business &amp; Home Safety (IBHS) as well as data collected from CalFire damage assessment teams have identified that the fascia and other trim details will contribute to the fire spread of a building or structure when exposed to wildfire embers or radiant heat. These features originally thought to be too small to cause any significant damage, has been reassessed. Fire, like water will find the path of least resistance and cause more damage to the building or structure when allowed to be unprotected.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Attached Document A: Quarles2011_Vulnerability of Eves to Direct Flame and Radiation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Included is a report written by Stephen L. Quarles, Ph.D. which provides background data and research to support the proposal to remove the exception.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This work presented here is document in the IBHS Research Report </a:t>
            </a:r>
            <a:r>
              <a:rPr lang="en-US" sz="1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hlinkClick r:id="rId3"/>
              </a:rPr>
              <a:t>Near-Building Noncombustible Zone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page 11 of that report shows an image of the flames impacting the fascia/roof edge. The “previous research” mentioned here from Steve Quarles, including a proceedings paper from 2011 (attached) and in this post </a:t>
            </a:r>
            <a:r>
              <a:rPr lang="en-US" sz="1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hlinkClick r:id="rId4"/>
              </a:rPr>
              <a:t>surviving-wildfire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12</a:t>
            </a:fld>
            <a:endParaRPr lang="en-US"/>
          </a:p>
        </p:txBody>
      </p:sp>
    </p:spTree>
    <p:extLst>
      <p:ext uri="{BB962C8B-B14F-4D97-AF65-F5344CB8AC3E}">
        <p14:creationId xmlns:p14="http://schemas.microsoft.com/office/powerpoint/2010/main" val="60568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The purpose of the adoption of the model ordinance form is to comply with the mandates of the GOV 51179. This form is the minimum criteria of what shall be presumed as in compliance with the State with a Local Jurisdiction is adopting the Fire Hazard Severity Zones within its jurisdiction. The local jurisdiction shall provide the data as stated in the adopted form but may include additional information.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13</a:t>
            </a:fld>
            <a:endParaRPr lang="en-US"/>
          </a:p>
        </p:txBody>
      </p:sp>
    </p:spTree>
    <p:extLst>
      <p:ext uri="{BB962C8B-B14F-4D97-AF65-F5344CB8AC3E}">
        <p14:creationId xmlns:p14="http://schemas.microsoft.com/office/powerpoint/2010/main" val="82720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This section provides correlation with Section 607.1 of the California fire Code by making it clear that automatic fire detection devices used to initiate Phase I emergency recall of elevators are to be installed in accordance with both Title 8 Elevator Safety Orders and NFPA 72.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For the 2022 edition of NFPA 72, text revisions were made to 21.3.6.1 through 21.3.6.3 to avoid conflicts with ASME A17.1/CSA B44. The resulting language specifically prohibits the installation of smoke detectors in un-sprinklered elevator hoist-ways unless required by ASME A17.1/CSA B44 to initiate Elevator Phase I Emergency Recall Operation as specified in 21.3.14.1(2) and 21.3.14.2(2), or where required by other codes and standards for the actuation of elevator hoist-way smoke relief equipment. If sprinklers are installed in the hoist-way, then the smoke detector (or other automatic fire alarm initiating device) is necessary to provide the required recall feature.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15</a:t>
            </a:fld>
            <a:endParaRPr lang="en-US"/>
          </a:p>
        </p:txBody>
      </p:sp>
    </p:spTree>
    <p:extLst>
      <p:ext uri="{BB962C8B-B14F-4D97-AF65-F5344CB8AC3E}">
        <p14:creationId xmlns:p14="http://schemas.microsoft.com/office/powerpoint/2010/main" val="3710731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There is already a SFM code interpretation requiring this. It is better to have this requirement in the body of the code rather than on an online code interpretation. </a:t>
            </a:r>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16</a:t>
            </a:fld>
            <a:endParaRPr lang="en-US"/>
          </a:p>
        </p:txBody>
      </p:sp>
    </p:spTree>
    <p:extLst>
      <p:ext uri="{BB962C8B-B14F-4D97-AF65-F5344CB8AC3E}">
        <p14:creationId xmlns:p14="http://schemas.microsoft.com/office/powerpoint/2010/main" val="46258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The State Fire Marshal proposal is in alignment with California’s initiative to promote clean energy. A large percentage of the state’s electricity comes from renewable and zero-carbon sources. The increased demand for electricity warrants the need for larger Energy Storage Systems for use in residential occupancies.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501587-A918-41C5-AA30-14D0FCB49529}" type="slidenum">
              <a:rPr lang="en-US" smtClean="0"/>
              <a:t>17</a:t>
            </a:fld>
            <a:endParaRPr lang="en-US"/>
          </a:p>
        </p:txBody>
      </p:sp>
    </p:spTree>
    <p:extLst>
      <p:ext uri="{BB962C8B-B14F-4D97-AF65-F5344CB8AC3E}">
        <p14:creationId xmlns:p14="http://schemas.microsoft.com/office/powerpoint/2010/main" val="224608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54351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849948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47610477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853720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77895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00448759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87639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53158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anchor="b">
            <a:normAutofit/>
          </a:bodyPr>
          <a:lstStyle>
            <a:lvl1pPr>
              <a:buNone/>
              <a:defRPr/>
            </a:lvl1pPr>
          </a:lstStyle>
          <a:p>
            <a:pPr algn="l"/>
            <a:r>
              <a:rPr lang="en-US" sz="1600"/>
              <a:t>Click to edit Master subtitle style</a:t>
            </a:r>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p>
            <a:r>
              <a:rPr lang="en-US"/>
              <a:t>Click icon to add picture</a:t>
            </a:r>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a:noAutofit/>
          </a:bodyPr>
          <a:lstStyle/>
          <a:p>
            <a:r>
              <a:rPr lang="en-US"/>
              <a:t>Click icon to add picture</a:t>
            </a:r>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a:noAutofit/>
          </a:bodyPr>
          <a:lstStyle/>
          <a:p>
            <a:r>
              <a:rPr lang="en-US"/>
              <a:t>Click icon to add picture</a:t>
            </a:r>
          </a:p>
        </p:txBody>
      </p:sp>
      <p:sp>
        <p:nvSpPr>
          <p:cNvPr id="5" name="Title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597320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402431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a:t>CAL FIRE - Office of the State Fire Marshal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08001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a:t>CAL FIRE - Office of the State Fire Marshal</a:t>
            </a:r>
            <a:endParaRPr lang="en-US">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070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71014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a:t>CAL FIRE - Office of the State Fire Marshal</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
        <p:nvSpPr>
          <p:cNvPr id="6" name="Rectangle 23">
            <a:extLst>
              <a:ext uri="{FF2B5EF4-FFF2-40B4-BE49-F238E27FC236}">
                <a16:creationId xmlns:a16="http://schemas.microsoft.com/office/drawing/2014/main" id="{08BDEDEF-6AC9-4ADF-B6AE-83CC82D2A7B7}"/>
              </a:ext>
              <a:ext uri="{C183D7F6-B498-43B3-948B-1728B52AA6E4}">
                <adec:decorative xmlns:adec="http://schemas.microsoft.com/office/drawing/2017/decorative" val="1"/>
              </a:ext>
            </a:extLst>
          </p:cNvPr>
          <p:cNvSpPr/>
          <p:nvPr/>
        </p:nvSpPr>
        <p:spPr>
          <a:xfrm rot="10800000">
            <a:off x="0" y="-5979"/>
            <a:ext cx="5111086" cy="6877626"/>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702995 w 6699211"/>
              <a:gd name="connsiteY0" fmla="*/ 56139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56139 h 6857998"/>
              <a:gd name="connsiteX0" fmla="*/ 2702995 w 6699211"/>
              <a:gd name="connsiteY0" fmla="*/ 29135 h 6830994"/>
              <a:gd name="connsiteX1" fmla="*/ 6681322 w 6699211"/>
              <a:gd name="connsiteY1" fmla="*/ 0 h 6830994"/>
              <a:gd name="connsiteX2" fmla="*/ 6699211 w 6699211"/>
              <a:gd name="connsiteY2" fmla="*/ 6830994 h 6830994"/>
              <a:gd name="connsiteX3" fmla="*/ 0 w 6699211"/>
              <a:gd name="connsiteY3" fmla="*/ 6817346 h 6830994"/>
              <a:gd name="connsiteX4" fmla="*/ 2702995 w 6699211"/>
              <a:gd name="connsiteY4" fmla="*/ 29135 h 6830994"/>
              <a:gd name="connsiteX0" fmla="*/ 2702995 w 6699211"/>
              <a:gd name="connsiteY0" fmla="*/ 2131 h 6803990"/>
              <a:gd name="connsiteX1" fmla="*/ 6699211 w 6699211"/>
              <a:gd name="connsiteY1" fmla="*/ 0 h 6803990"/>
              <a:gd name="connsiteX2" fmla="*/ 6699211 w 6699211"/>
              <a:gd name="connsiteY2" fmla="*/ 6803990 h 6803990"/>
              <a:gd name="connsiteX3" fmla="*/ 0 w 6699211"/>
              <a:gd name="connsiteY3" fmla="*/ 6790342 h 6803990"/>
              <a:gd name="connsiteX4" fmla="*/ 2702995 w 6699211"/>
              <a:gd name="connsiteY4" fmla="*/ 2131 h 680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03990">
                <a:moveTo>
                  <a:pt x="2702995" y="2131"/>
                </a:moveTo>
                <a:lnTo>
                  <a:pt x="6699211" y="0"/>
                </a:lnTo>
                <a:lnTo>
                  <a:pt x="6699211" y="6803990"/>
                </a:lnTo>
                <a:lnTo>
                  <a:pt x="0" y="6790342"/>
                </a:lnTo>
                <a:lnTo>
                  <a:pt x="2702995" y="213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C0CB336-8515-4565-B747-B4EA83B435BD}"/>
              </a:ext>
            </a:extLst>
          </p:cNvPr>
          <p:cNvSpPr>
            <a:spLocks noGrp="1"/>
          </p:cNvSpPr>
          <p:nvPr>
            <p:ph type="title"/>
          </p:nvPr>
        </p:nvSpPr>
        <p:spPr>
          <a:xfrm>
            <a:off x="716280" y="680485"/>
            <a:ext cx="3393440" cy="2748515"/>
          </a:xfrm>
        </p:spPr>
        <p:txBody>
          <a:bodyPr anchor="t"/>
          <a:lstStyle/>
          <a:p>
            <a:r>
              <a:rPr lang="en-US"/>
              <a:t>Click to edit Master title style</a:t>
            </a:r>
          </a:p>
        </p:txBody>
      </p:sp>
      <p:cxnSp>
        <p:nvCxnSpPr>
          <p:cNvPr id="8" name="Straight Connector 7">
            <a:extLst>
              <a:ext uri="{FF2B5EF4-FFF2-40B4-BE49-F238E27FC236}">
                <a16:creationId xmlns:a16="http://schemas.microsoft.com/office/drawing/2014/main" id="{064F675D-D792-42C0-8961-D2D1D79CDAEB}"/>
              </a:ext>
              <a:ext uri="{C183D7F6-B498-43B3-948B-1728B52AA6E4}">
                <adec:decorative xmlns:adec="http://schemas.microsoft.com/office/drawing/2017/decorative" val="1"/>
              </a:ext>
            </a:extLst>
          </p:cNvPr>
          <p:cNvCxnSpPr>
            <a:cxnSpLocks/>
          </p:cNvCxnSpPr>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6D2EC4D-FD33-4925-B0A8-68C9818DB8E2}"/>
              </a:ext>
            </a:extLst>
          </p:cNvPr>
          <p:cNvSpPr>
            <a:spLocks noGrp="1"/>
          </p:cNvSpPr>
          <p:nvPr>
            <p:ph idx="1"/>
          </p:nvPr>
        </p:nvSpPr>
        <p:spPr>
          <a:xfrm>
            <a:off x="5175678" y="533399"/>
            <a:ext cx="3678762" cy="5771481"/>
          </a:xfrm>
        </p:spPr>
        <p:txBody>
          <a:bodyPr anchor="ctr">
            <a:normAutofit/>
          </a:bodyPr>
          <a:lstStyle/>
          <a:p>
            <a:pPr lvl="0"/>
            <a:r>
              <a:rPr lang="en-US"/>
              <a:t>Click to edit Master text styles</a:t>
            </a:r>
          </a:p>
        </p:txBody>
      </p:sp>
      <p:sp>
        <p:nvSpPr>
          <p:cNvPr id="14" name="Picture Placeholder 13">
            <a:extLst>
              <a:ext uri="{FF2B5EF4-FFF2-40B4-BE49-F238E27FC236}">
                <a16:creationId xmlns:a16="http://schemas.microsoft.com/office/drawing/2014/main" id="{FC7C9F55-A39F-4FB9-BEAD-745EA3E0A22E}"/>
              </a:ext>
            </a:extLst>
          </p:cNvPr>
          <p:cNvSpPr>
            <a:spLocks noGrp="1"/>
          </p:cNvSpPr>
          <p:nvPr>
            <p:ph type="pic" sz="quarter" idx="13"/>
          </p:nvPr>
        </p:nvSpPr>
        <p:spPr>
          <a:xfrm>
            <a:off x="9531096" y="0"/>
            <a:ext cx="2660904" cy="2322576"/>
          </a:xfrm>
          <a:solidFill>
            <a:schemeClr val="accent2"/>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A480833B-6513-44B8-B08A-6FCB3911FEC8}"/>
              </a:ext>
            </a:extLst>
          </p:cNvPr>
          <p:cNvSpPr>
            <a:spLocks noGrp="1"/>
          </p:cNvSpPr>
          <p:nvPr>
            <p:ph type="pic" sz="quarter" idx="14"/>
          </p:nvPr>
        </p:nvSpPr>
        <p:spPr>
          <a:xfrm>
            <a:off x="9531096" y="2324100"/>
            <a:ext cx="2660904" cy="2322576"/>
          </a:xfrm>
          <a:solidFill>
            <a:schemeClr val="accent2"/>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3BCCF25F-1246-4BAE-BAA2-FB33719CF555}"/>
              </a:ext>
            </a:extLst>
          </p:cNvPr>
          <p:cNvSpPr>
            <a:spLocks noGrp="1"/>
          </p:cNvSpPr>
          <p:nvPr>
            <p:ph type="pic" sz="quarter" idx="15"/>
          </p:nvPr>
        </p:nvSpPr>
        <p:spPr>
          <a:xfrm>
            <a:off x="9531096" y="4535424"/>
            <a:ext cx="2660904" cy="2322576"/>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66623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FM Two Content">
    <p:bg>
      <p:bgRef idx="1003">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0"/>
            <a:ext cx="5384800" cy="48070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8070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5" descr="Ribbon1.png"/>
          <p:cNvPicPr>
            <a:picLocks noChangeAspect="1"/>
          </p:cNvPicPr>
          <p:nvPr/>
        </p:nvPicPr>
        <p:blipFill rotWithShape="1">
          <a:blip r:embed="rId2" cstate="print">
            <a:extLst>
              <a:ext uri="{28A0092B-C50C-407E-A947-70E740481C1C}">
                <a14:useLocalDpi xmlns:a14="http://schemas.microsoft.com/office/drawing/2010/main" val="0"/>
              </a:ext>
            </a:extLst>
          </a:blip>
          <a:srcRect t="-13210" r="11478" b="-6377"/>
          <a:stretch/>
        </p:blipFill>
        <p:spPr>
          <a:xfrm>
            <a:off x="-84506" y="-193714"/>
            <a:ext cx="12513315" cy="1635804"/>
          </a:xfrm>
          <a:prstGeom prst="rect">
            <a:avLst/>
          </a:prstGeom>
        </p:spPr>
      </p:pic>
      <p:sp>
        <p:nvSpPr>
          <p:cNvPr id="9" name="Title 1"/>
          <p:cNvSpPr>
            <a:spLocks noGrp="1"/>
          </p:cNvSpPr>
          <p:nvPr>
            <p:ph type="title"/>
          </p:nvPr>
        </p:nvSpPr>
        <p:spPr>
          <a:xfrm>
            <a:off x="609600" y="-99582"/>
            <a:ext cx="10972800" cy="1143000"/>
          </a:xfrm>
        </p:spPr>
        <p:txBody>
          <a:bodyPr/>
          <a:lstStyle>
            <a:lvl1pPr algn="l">
              <a:defRPr>
                <a:solidFill>
                  <a:srgbClr val="FB8F00"/>
                </a:solidFill>
              </a:defRPr>
            </a:lvl1pPr>
          </a:lstStyle>
          <a:p>
            <a:r>
              <a:rPr lang="en-US"/>
              <a:t>Click to edit Master title style</a:t>
            </a:r>
          </a:p>
        </p:txBody>
      </p:sp>
      <p:sp>
        <p:nvSpPr>
          <p:cNvPr id="7" name="Wave 6"/>
          <p:cNvSpPr/>
          <p:nvPr/>
        </p:nvSpPr>
        <p:spPr>
          <a:xfrm rot="19860565">
            <a:off x="9711145" y="5944261"/>
            <a:ext cx="3797391" cy="1275559"/>
          </a:xfrm>
          <a:prstGeom prst="wave">
            <a:avLst/>
          </a:prstGeom>
          <a:solidFill>
            <a:schemeClr val="accent2">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CalFire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9201" y="6155895"/>
            <a:ext cx="664479" cy="673407"/>
          </a:xfrm>
          <a:prstGeom prst="rect">
            <a:avLst/>
          </a:prstGeom>
        </p:spPr>
      </p:pic>
    </p:spTree>
    <p:extLst>
      <p:ext uri="{BB962C8B-B14F-4D97-AF65-F5344CB8AC3E}">
        <p14:creationId xmlns:p14="http://schemas.microsoft.com/office/powerpoint/2010/main" val="268579414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955944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2977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105805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2/7/20XX</a:t>
            </a:r>
            <a:endParaRPr lang="en-US" dirty="0"/>
          </a:p>
        </p:txBody>
      </p:sp>
      <p:sp>
        <p:nvSpPr>
          <p:cNvPr id="6" name="Footer Placeholder 5"/>
          <p:cNvSpPr>
            <a:spLocks noGrp="1"/>
          </p:cNvSpPr>
          <p:nvPr>
            <p:ph type="ftr" sz="quarter" idx="11"/>
          </p:nvPr>
        </p:nvSpPr>
        <p:spPr/>
        <p:txBody>
          <a:bodyPr/>
          <a:lstStyle/>
          <a:p>
            <a:r>
              <a:rPr lang="en-US"/>
              <a:t>CAL FIRE - Office of the State Fire Marshal</a:t>
            </a:r>
            <a:endParaRPr lang="en-US" dirty="0"/>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755390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2/7/20XX</a:t>
            </a:r>
            <a:endParaRPr lang="en-US" dirty="0"/>
          </a:p>
        </p:txBody>
      </p:sp>
      <p:sp>
        <p:nvSpPr>
          <p:cNvPr id="8" name="Footer Placeholder 7"/>
          <p:cNvSpPr>
            <a:spLocks noGrp="1"/>
          </p:cNvSpPr>
          <p:nvPr>
            <p:ph type="ftr" sz="quarter" idx="11"/>
          </p:nvPr>
        </p:nvSpPr>
        <p:spPr/>
        <p:txBody>
          <a:bodyPr/>
          <a:lstStyle/>
          <a:p>
            <a:r>
              <a:rPr lang="en-US"/>
              <a:t>CAL FIRE - Office of the State Fire Marshal</a:t>
            </a:r>
            <a:endParaRPr lang="en-US" dirty="0"/>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235186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2/7/20XX</a:t>
            </a:r>
            <a:endParaRPr lang="en-US" dirty="0"/>
          </a:p>
        </p:txBody>
      </p:sp>
      <p:sp>
        <p:nvSpPr>
          <p:cNvPr id="4" name="Footer Placeholder 3"/>
          <p:cNvSpPr>
            <a:spLocks noGrp="1"/>
          </p:cNvSpPr>
          <p:nvPr>
            <p:ph type="ftr" sz="quarter" idx="11"/>
          </p:nvPr>
        </p:nvSpPr>
        <p:spPr/>
        <p:txBody>
          <a:bodyPr/>
          <a:lstStyle/>
          <a:p>
            <a:r>
              <a:rPr lang="en-US"/>
              <a:t>CAL FIRE - Office of the State Fire Marshal</a:t>
            </a:r>
            <a:endParaRPr lang="en-US" dirty="0"/>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376293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2/7/20XX</a:t>
            </a:r>
            <a:endParaRPr lang="en-US" dirty="0"/>
          </a:p>
        </p:txBody>
      </p:sp>
      <p:sp>
        <p:nvSpPr>
          <p:cNvPr id="3" name="Footer Placeholder 2"/>
          <p:cNvSpPr>
            <a:spLocks noGrp="1"/>
          </p:cNvSpPr>
          <p:nvPr>
            <p:ph type="ftr" sz="quarter" idx="11"/>
          </p:nvPr>
        </p:nvSpPr>
        <p:spPr/>
        <p:txBody>
          <a:bodyPr/>
          <a:lstStyle/>
          <a:p>
            <a:r>
              <a:rPr lang="en-US"/>
              <a:t>CAL FIRE - Office of the State Fire Marshal</a:t>
            </a:r>
            <a:endParaRPr lang="en-US" dirty="0"/>
          </a:p>
        </p:txBody>
      </p:sp>
      <p:sp>
        <p:nvSpPr>
          <p:cNvPr id="4" name="Slide Number Placeholder 3"/>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082279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2/7/20XX</a:t>
            </a:r>
            <a:endParaRPr lang="en-US" dirty="0"/>
          </a:p>
        </p:txBody>
      </p:sp>
      <p:sp>
        <p:nvSpPr>
          <p:cNvPr id="6" name="Footer Placeholder 5"/>
          <p:cNvSpPr>
            <a:spLocks noGrp="1"/>
          </p:cNvSpPr>
          <p:nvPr>
            <p:ph type="ftr" sz="quarter" idx="11"/>
          </p:nvPr>
        </p:nvSpPr>
        <p:spPr/>
        <p:txBody>
          <a:bodyPr/>
          <a:lstStyle/>
          <a:p>
            <a:r>
              <a:rPr lang="en-US"/>
              <a:t>CAL FIRE - Office of the State Fire Marshal</a:t>
            </a:r>
            <a:endParaRPr lang="en-US" dirty="0"/>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1838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p>
        </p:txBody>
      </p:sp>
      <p:sp>
        <p:nvSpPr>
          <p:cNvPr id="5" name="Footer Placeholder 4"/>
          <p:cNvSpPr>
            <a:spLocks noGrp="1"/>
          </p:cNvSpPr>
          <p:nvPr>
            <p:ph type="ftr" sz="quarter" idx="11"/>
          </p:nvPr>
        </p:nvSpPr>
        <p:spPr/>
        <p:txBody>
          <a:bodyPr/>
          <a:lstStyle/>
          <a:p>
            <a:r>
              <a:rPr lang="en-US"/>
              <a:t>CAL FIRE - Office of the State Fire Marshal</a:t>
            </a: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9352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2/7/20XX</a:t>
            </a:r>
            <a:endParaRPr lang="en-US" dirty="0"/>
          </a:p>
        </p:txBody>
      </p:sp>
      <p:sp>
        <p:nvSpPr>
          <p:cNvPr id="6" name="Footer Placeholder 5"/>
          <p:cNvSpPr>
            <a:spLocks noGrp="1"/>
          </p:cNvSpPr>
          <p:nvPr>
            <p:ph type="ftr" sz="quarter" idx="11"/>
          </p:nvPr>
        </p:nvSpPr>
        <p:spPr/>
        <p:txBody>
          <a:bodyPr/>
          <a:lstStyle/>
          <a:p>
            <a:r>
              <a:rPr lang="en-US"/>
              <a:t>CAL FIRE - Office of the State Fire Marshal</a:t>
            </a:r>
            <a:endParaRPr lang="en-US" dirty="0"/>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77166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32175613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1503303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86356344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1742427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55714114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937506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2/7/20XX</a:t>
            </a:r>
            <a:endParaRPr lang="en-US" dirty="0"/>
          </a:p>
        </p:txBody>
      </p:sp>
      <p:sp>
        <p:nvSpPr>
          <p:cNvPr id="5" name="Footer Placeholder 4"/>
          <p:cNvSpPr>
            <a:spLocks noGrp="1"/>
          </p:cNvSpPr>
          <p:nvPr>
            <p:ph type="ftr" sz="quarter" idx="11"/>
          </p:nvPr>
        </p:nvSpPr>
        <p:spPr/>
        <p:txBody>
          <a:bodyPr/>
          <a:lstStyle/>
          <a:p>
            <a:r>
              <a:rPr lang="en-US"/>
              <a:t>CAL FIRE - Office of the State Fire Marshal</a:t>
            </a:r>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429394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anchor="b">
            <a:normAutofit/>
          </a:bodyPr>
          <a:lstStyle>
            <a:lvl1pPr>
              <a:buNone/>
              <a:defRPr/>
            </a:lvl1pPr>
          </a:lstStyle>
          <a:p>
            <a:pPr algn="l"/>
            <a:r>
              <a:rPr lang="en-US" sz="1600"/>
              <a:t>Click to edit Master subtitle style</a:t>
            </a:r>
            <a:endParaRPr lang="en-US" sz="1600"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p>
            <a:r>
              <a:rPr lang="en-US"/>
              <a:t>Click icon to add picture</a:t>
            </a:r>
            <a:endParaRPr lang="en-US" dirty="0"/>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a:noAutofit/>
          </a:bodyPr>
          <a:lstStyle/>
          <a:p>
            <a:r>
              <a:rPr lang="en-US"/>
              <a:t>Click icon to add picture</a:t>
            </a:r>
            <a:endParaRPr lang="en-US" dirty="0"/>
          </a:p>
        </p:txBody>
      </p:sp>
      <p:sp>
        <p:nvSpPr>
          <p:cNvPr id="5" name="Title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66798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a:t>CAL FIRE - Office of the State Fire Marshal</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91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2/7/20XX</a:t>
            </a:r>
          </a:p>
        </p:txBody>
      </p:sp>
      <p:sp>
        <p:nvSpPr>
          <p:cNvPr id="6" name="Footer Placeholder 5"/>
          <p:cNvSpPr>
            <a:spLocks noGrp="1"/>
          </p:cNvSpPr>
          <p:nvPr>
            <p:ph type="ftr" sz="quarter" idx="11"/>
          </p:nvPr>
        </p:nvSpPr>
        <p:spPr/>
        <p:txBody>
          <a:bodyPr/>
          <a:lstStyle/>
          <a:p>
            <a:r>
              <a:rPr lang="en-US"/>
              <a:t>CAL FIRE - Office of the State Fire Marshal</a:t>
            </a:r>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630863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a:t>CAL FIRE - Office of the State Fire Marshal</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6" name="Rectangle 23">
            <a:extLst>
              <a:ext uri="{FF2B5EF4-FFF2-40B4-BE49-F238E27FC236}">
                <a16:creationId xmlns:a16="http://schemas.microsoft.com/office/drawing/2014/main" id="{08BDEDEF-6AC9-4ADF-B6AE-83CC82D2A7B7}"/>
              </a:ext>
              <a:ext uri="{C183D7F6-B498-43B3-948B-1728B52AA6E4}">
                <adec:decorative xmlns:adec="http://schemas.microsoft.com/office/drawing/2017/decorative" val="1"/>
              </a:ext>
            </a:extLst>
          </p:cNvPr>
          <p:cNvSpPr/>
          <p:nvPr userDrawn="1"/>
        </p:nvSpPr>
        <p:spPr>
          <a:xfrm rot="10800000">
            <a:off x="0" y="-5979"/>
            <a:ext cx="5111086" cy="6877626"/>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702995 w 6699211"/>
              <a:gd name="connsiteY0" fmla="*/ 56139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56139 h 6857998"/>
              <a:gd name="connsiteX0" fmla="*/ 2702995 w 6699211"/>
              <a:gd name="connsiteY0" fmla="*/ 29135 h 6830994"/>
              <a:gd name="connsiteX1" fmla="*/ 6681322 w 6699211"/>
              <a:gd name="connsiteY1" fmla="*/ 0 h 6830994"/>
              <a:gd name="connsiteX2" fmla="*/ 6699211 w 6699211"/>
              <a:gd name="connsiteY2" fmla="*/ 6830994 h 6830994"/>
              <a:gd name="connsiteX3" fmla="*/ 0 w 6699211"/>
              <a:gd name="connsiteY3" fmla="*/ 6817346 h 6830994"/>
              <a:gd name="connsiteX4" fmla="*/ 2702995 w 6699211"/>
              <a:gd name="connsiteY4" fmla="*/ 29135 h 6830994"/>
              <a:gd name="connsiteX0" fmla="*/ 2702995 w 6699211"/>
              <a:gd name="connsiteY0" fmla="*/ 2131 h 6803990"/>
              <a:gd name="connsiteX1" fmla="*/ 6699211 w 6699211"/>
              <a:gd name="connsiteY1" fmla="*/ 0 h 6803990"/>
              <a:gd name="connsiteX2" fmla="*/ 6699211 w 6699211"/>
              <a:gd name="connsiteY2" fmla="*/ 6803990 h 6803990"/>
              <a:gd name="connsiteX3" fmla="*/ 0 w 6699211"/>
              <a:gd name="connsiteY3" fmla="*/ 6790342 h 6803990"/>
              <a:gd name="connsiteX4" fmla="*/ 2702995 w 6699211"/>
              <a:gd name="connsiteY4" fmla="*/ 2131 h 680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03990">
                <a:moveTo>
                  <a:pt x="2702995" y="2131"/>
                </a:moveTo>
                <a:lnTo>
                  <a:pt x="6699211" y="0"/>
                </a:lnTo>
                <a:lnTo>
                  <a:pt x="6699211" y="6803990"/>
                </a:lnTo>
                <a:lnTo>
                  <a:pt x="0" y="6790342"/>
                </a:lnTo>
                <a:lnTo>
                  <a:pt x="2702995" y="213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0CB336-8515-4565-B747-B4EA83B435BD}"/>
              </a:ext>
            </a:extLst>
          </p:cNvPr>
          <p:cNvSpPr>
            <a:spLocks noGrp="1"/>
          </p:cNvSpPr>
          <p:nvPr>
            <p:ph type="title"/>
          </p:nvPr>
        </p:nvSpPr>
        <p:spPr>
          <a:xfrm>
            <a:off x="716280" y="680485"/>
            <a:ext cx="3393440" cy="2748515"/>
          </a:xfrm>
        </p:spPr>
        <p:txBody>
          <a:bodyPr anchor="t"/>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064F675D-D792-42C0-8961-D2D1D79CDAEB}"/>
              </a:ext>
              <a:ext uri="{C183D7F6-B498-43B3-948B-1728B52AA6E4}">
                <adec:decorative xmlns:adec="http://schemas.microsoft.com/office/drawing/2017/decorative" val="1"/>
              </a:ext>
            </a:extLst>
          </p:cNvPr>
          <p:cNvCxnSpPr>
            <a:cxnSpLocks/>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6D2EC4D-FD33-4925-B0A8-68C9818DB8E2}"/>
              </a:ext>
            </a:extLst>
          </p:cNvPr>
          <p:cNvSpPr>
            <a:spLocks noGrp="1"/>
          </p:cNvSpPr>
          <p:nvPr>
            <p:ph idx="1"/>
          </p:nvPr>
        </p:nvSpPr>
        <p:spPr>
          <a:xfrm>
            <a:off x="5175678" y="533399"/>
            <a:ext cx="3678762" cy="5771481"/>
          </a:xfrm>
        </p:spPr>
        <p:txBody>
          <a:bodyPr anchor="ctr">
            <a:normAutofit/>
          </a:bodyPr>
          <a:lstStyle/>
          <a:p>
            <a:pPr lvl="0"/>
            <a:r>
              <a:rPr lang="en-US"/>
              <a:t>Click to edit Master text styles</a:t>
            </a:r>
          </a:p>
        </p:txBody>
      </p:sp>
      <p:sp>
        <p:nvSpPr>
          <p:cNvPr id="14" name="Picture Placeholder 13">
            <a:extLst>
              <a:ext uri="{FF2B5EF4-FFF2-40B4-BE49-F238E27FC236}">
                <a16:creationId xmlns:a16="http://schemas.microsoft.com/office/drawing/2014/main" id="{FC7C9F55-A39F-4FB9-BEAD-745EA3E0A22E}"/>
              </a:ext>
            </a:extLst>
          </p:cNvPr>
          <p:cNvSpPr>
            <a:spLocks noGrp="1"/>
          </p:cNvSpPr>
          <p:nvPr>
            <p:ph type="pic" sz="quarter" idx="13"/>
          </p:nvPr>
        </p:nvSpPr>
        <p:spPr>
          <a:xfrm>
            <a:off x="9531096" y="0"/>
            <a:ext cx="2660904" cy="2322576"/>
          </a:xfrm>
          <a:solidFill>
            <a:schemeClr val="accent2"/>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A480833B-6513-44B8-B08A-6FCB3911FEC8}"/>
              </a:ext>
            </a:extLst>
          </p:cNvPr>
          <p:cNvSpPr>
            <a:spLocks noGrp="1"/>
          </p:cNvSpPr>
          <p:nvPr>
            <p:ph type="pic" sz="quarter" idx="14"/>
          </p:nvPr>
        </p:nvSpPr>
        <p:spPr>
          <a:xfrm>
            <a:off x="9531096" y="2324100"/>
            <a:ext cx="2660904" cy="2322576"/>
          </a:xfrm>
          <a:solidFill>
            <a:schemeClr val="accent2"/>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3BCCF25F-1246-4BAE-BAA2-FB33719CF555}"/>
              </a:ext>
            </a:extLst>
          </p:cNvPr>
          <p:cNvSpPr>
            <a:spLocks noGrp="1"/>
          </p:cNvSpPr>
          <p:nvPr>
            <p:ph type="pic" sz="quarter" idx="15"/>
          </p:nvPr>
        </p:nvSpPr>
        <p:spPr>
          <a:xfrm>
            <a:off x="9531096" y="4535424"/>
            <a:ext cx="2660904" cy="232257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415620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2/7/20XX</a:t>
            </a:r>
          </a:p>
        </p:txBody>
      </p:sp>
      <p:sp>
        <p:nvSpPr>
          <p:cNvPr id="8" name="Footer Placeholder 7"/>
          <p:cNvSpPr>
            <a:spLocks noGrp="1"/>
          </p:cNvSpPr>
          <p:nvPr>
            <p:ph type="ftr" sz="quarter" idx="11"/>
          </p:nvPr>
        </p:nvSpPr>
        <p:spPr/>
        <p:txBody>
          <a:bodyPr/>
          <a:lstStyle/>
          <a:p>
            <a:r>
              <a:rPr lang="en-US"/>
              <a:t>CAL FIRE - Office of the State Fire Marshal</a:t>
            </a:r>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143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2/7/20XX</a:t>
            </a:r>
          </a:p>
        </p:txBody>
      </p:sp>
      <p:sp>
        <p:nvSpPr>
          <p:cNvPr id="4" name="Footer Placeholder 3"/>
          <p:cNvSpPr>
            <a:spLocks noGrp="1"/>
          </p:cNvSpPr>
          <p:nvPr>
            <p:ph type="ftr" sz="quarter" idx="11"/>
          </p:nvPr>
        </p:nvSpPr>
        <p:spPr/>
        <p:txBody>
          <a:bodyPr/>
          <a:lstStyle/>
          <a:p>
            <a:r>
              <a:rPr lang="en-US"/>
              <a:t>CAL FIRE - Office of the State Fire Marshal</a:t>
            </a:r>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1109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2/7/20XX</a:t>
            </a:r>
          </a:p>
        </p:txBody>
      </p:sp>
      <p:sp>
        <p:nvSpPr>
          <p:cNvPr id="3" name="Footer Placeholder 2"/>
          <p:cNvSpPr>
            <a:spLocks noGrp="1"/>
          </p:cNvSpPr>
          <p:nvPr>
            <p:ph type="ftr" sz="quarter" idx="11"/>
          </p:nvPr>
        </p:nvSpPr>
        <p:spPr/>
        <p:txBody>
          <a:bodyPr/>
          <a:lstStyle/>
          <a:p>
            <a:r>
              <a:rPr lang="en-US"/>
              <a:t>CAL FIRE - Office of the State Fire Marshal</a:t>
            </a:r>
          </a:p>
        </p:txBody>
      </p:sp>
      <p:sp>
        <p:nvSpPr>
          <p:cNvPr id="4" name="Slide Number Placeholder 3"/>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1239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2/7/20XX</a:t>
            </a:r>
          </a:p>
        </p:txBody>
      </p:sp>
      <p:sp>
        <p:nvSpPr>
          <p:cNvPr id="6" name="Footer Placeholder 5"/>
          <p:cNvSpPr>
            <a:spLocks noGrp="1"/>
          </p:cNvSpPr>
          <p:nvPr>
            <p:ph type="ftr" sz="quarter" idx="11"/>
          </p:nvPr>
        </p:nvSpPr>
        <p:spPr/>
        <p:txBody>
          <a:bodyPr/>
          <a:lstStyle/>
          <a:p>
            <a:r>
              <a:rPr lang="en-US"/>
              <a:t>CAL FIRE - Office of the State Fire Marshal</a:t>
            </a:r>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4292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2/7/20XX</a:t>
            </a:r>
          </a:p>
        </p:txBody>
      </p:sp>
      <p:sp>
        <p:nvSpPr>
          <p:cNvPr id="6" name="Footer Placeholder 5"/>
          <p:cNvSpPr>
            <a:spLocks noGrp="1"/>
          </p:cNvSpPr>
          <p:nvPr>
            <p:ph type="ftr" sz="quarter" idx="11"/>
          </p:nvPr>
        </p:nvSpPr>
        <p:spPr/>
        <p:txBody>
          <a:bodyPr/>
          <a:lstStyle/>
          <a:p>
            <a:r>
              <a:rPr lang="en-US"/>
              <a:t>CAL FIRE - Office of the State Fire Marshal</a:t>
            </a:r>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38708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2/7/20XX</a:t>
            </a: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CAL FIRE - Office of the State Fire Marshal</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52179145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2/7/20XX</a:t>
            </a:r>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CAL FIRE - Office of the State Fire Marshal</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427861016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iacalifornia.org/amendment-of-the-california-existing-building-cod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AY_19NlSmTI?feature=oembed" TargetMode="Externa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hyperlink" Target="https://codes.iccsafe.org/" TargetMode="External"/><Relationship Id="rId7" Type="http://schemas.openxmlformats.org/officeDocument/2006/relationships/image" Target="../media/image10.png"/><Relationship Id="rId2" Type="http://schemas.openxmlformats.org/officeDocument/2006/relationships/hyperlink" Target="https://www.dgs.ca.gov/BSC/Codes" TargetMode="External"/><Relationship Id="rId1" Type="http://schemas.openxmlformats.org/officeDocument/2006/relationships/slideLayout" Target="../slideLayouts/slideLayout9.xml"/><Relationship Id="rId6" Type="http://schemas.openxmlformats.org/officeDocument/2006/relationships/hyperlink" Target="https://epubs.iapmo.org/2022/CPC/" TargetMode="External"/><Relationship Id="rId5" Type="http://schemas.openxmlformats.org/officeDocument/2006/relationships/hyperlink" Target="https://epubs.iapmo.org/2022/CMC/index.html" TargetMode="External"/><Relationship Id="rId4" Type="http://schemas.openxmlformats.org/officeDocument/2006/relationships/hyperlink" Target="https://www.nfpa.org/codes-and-standards/all-codes-and-standards/codes-and-standards/free-access?mode=view"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ctrTitle"/>
          </p:nvPr>
        </p:nvSpPr>
        <p:spPr>
          <a:xfrm>
            <a:off x="2039287" y="1718452"/>
            <a:ext cx="7766936" cy="1646302"/>
          </a:xfrm>
          <a:effectLst>
            <a:innerShdw blurRad="114300">
              <a:prstClr val="black"/>
            </a:innerShdw>
          </a:effectLst>
        </p:spPr>
        <p:txBody>
          <a:bodyPr vert="horz" lIns="91440" tIns="45720" rIns="91440" bIns="45720" rtlCol="0" anchor="b">
            <a:noAutofit/>
          </a:bodyPr>
          <a:lstStyle/>
          <a:p>
            <a:r>
              <a:rPr lang="en-US" sz="4000" dirty="0">
                <a:ln w="0"/>
                <a:solidFill>
                  <a:schemeClr val="tx1"/>
                </a:solidFill>
                <a:effectLst>
                  <a:outerShdw blurRad="38100" dist="19050" dir="2700000" algn="tl" rotWithShape="0">
                    <a:schemeClr val="dk1">
                      <a:alpha val="40000"/>
                    </a:schemeClr>
                  </a:outerShdw>
                </a:effectLst>
              </a:rPr>
              <a:t>2022 Intervening Code Changes</a:t>
            </a:r>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5519647" y="3620527"/>
            <a:ext cx="4537121" cy="1631442"/>
          </a:xfrm>
        </p:spPr>
        <p:txBody>
          <a:bodyPr vert="horz" lIns="91440" tIns="45720" rIns="91440" bIns="45720" rtlCol="0" anchor="t">
            <a:normAutofit fontScale="92500" lnSpcReduction="20000"/>
          </a:bodyPr>
          <a:lstStyle/>
          <a:p>
            <a:pPr marL="0" indent="0" algn="l">
              <a:lnSpc>
                <a:spcPct val="90000"/>
              </a:lnSpc>
            </a:pPr>
            <a:r>
              <a:rPr lang="en-US" b="1" dirty="0">
                <a:solidFill>
                  <a:schemeClr val="tx1">
                    <a:lumMod val="50000"/>
                    <a:lumOff val="50000"/>
                  </a:schemeClr>
                </a:solidFill>
              </a:rPr>
              <a:t>Highlights from CCR Title 24</a:t>
            </a:r>
          </a:p>
          <a:p>
            <a:pPr marL="0" indent="0" algn="l">
              <a:lnSpc>
                <a:spcPct val="90000"/>
              </a:lnSpc>
            </a:pPr>
            <a:r>
              <a:rPr lang="en-US" b="1" dirty="0"/>
              <a:t>California Building Standards Code</a:t>
            </a:r>
            <a:endParaRPr lang="en-US" b="1" dirty="0">
              <a:solidFill>
                <a:schemeClr val="tx1">
                  <a:lumMod val="50000"/>
                  <a:lumOff val="50000"/>
                </a:schemeClr>
              </a:solidFill>
            </a:endParaRPr>
          </a:p>
          <a:p>
            <a:pPr marL="0" indent="0" algn="l">
              <a:lnSpc>
                <a:spcPct val="90000"/>
              </a:lnSpc>
            </a:pPr>
            <a:endParaRPr lang="en-US" b="1" dirty="0">
              <a:solidFill>
                <a:schemeClr val="tx1">
                  <a:lumMod val="50000"/>
                  <a:lumOff val="50000"/>
                </a:schemeClr>
              </a:solidFill>
            </a:endParaRPr>
          </a:p>
          <a:p>
            <a:pPr marL="0" indent="0" algn="l">
              <a:lnSpc>
                <a:spcPct val="90000"/>
              </a:lnSpc>
            </a:pPr>
            <a:r>
              <a:rPr lang="en-US" b="1" dirty="0">
                <a:solidFill>
                  <a:schemeClr val="tx1">
                    <a:lumMod val="50000"/>
                    <a:lumOff val="50000"/>
                  </a:schemeClr>
                </a:solidFill>
              </a:rPr>
              <a:t>Crystal Sujeski, Chief</a:t>
            </a:r>
          </a:p>
          <a:p>
            <a:pPr marL="0" indent="0" algn="l">
              <a:lnSpc>
                <a:spcPct val="90000"/>
              </a:lnSpc>
            </a:pPr>
            <a:r>
              <a:rPr lang="en-US" b="1" dirty="0"/>
              <a:t>Code Development and Analysis</a:t>
            </a:r>
            <a:endParaRPr lang="en-US" b="1" dirty="0">
              <a:solidFill>
                <a:schemeClr val="tx1">
                  <a:lumMod val="50000"/>
                  <a:lumOff val="50000"/>
                </a:schemeClr>
              </a:solidFill>
            </a:endParaRPr>
          </a:p>
        </p:txBody>
      </p:sp>
      <p:pic>
        <p:nvPicPr>
          <p:cNvPr id="8" name="Picture Placeholder 7">
            <a:extLst>
              <a:ext uri="{FF2B5EF4-FFF2-40B4-BE49-F238E27FC236}">
                <a16:creationId xmlns:a16="http://schemas.microsoft.com/office/drawing/2014/main" id="{5A5996C8-9A00-4071-B24A-D1B22DDFAD6F}"/>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1304" t="4527" r="46715" b="20268"/>
          <a:stretch/>
        </p:blipFill>
        <p:spPr>
          <a:xfrm>
            <a:off x="2237760" y="3453946"/>
            <a:ext cx="3152775" cy="3421062"/>
          </a:xfrm>
          <a:custGeom>
            <a:avLst/>
            <a:gdLst/>
            <a:ahLst/>
            <a:cxnLst/>
            <a:rect l="l" t="t" r="r" b="b"/>
            <a:pathLst>
              <a:path w="3151535" h="3420496">
                <a:moveTo>
                  <a:pt x="512005" y="0"/>
                </a:moveTo>
                <a:lnTo>
                  <a:pt x="3151535" y="0"/>
                </a:lnTo>
                <a:lnTo>
                  <a:pt x="2640616" y="3420496"/>
                </a:lnTo>
                <a:lnTo>
                  <a:pt x="0" y="3420496"/>
                </a:lnTo>
                <a:close/>
              </a:path>
            </a:pathLst>
          </a:custGeom>
        </p:spPr>
      </p:pic>
      <p:cxnSp>
        <p:nvCxnSpPr>
          <p:cNvPr id="71" name="Straight Connector 70">
            <a:extLst>
              <a:ext uri="{FF2B5EF4-FFF2-40B4-BE49-F238E27FC236}">
                <a16:creationId xmlns:a16="http://schemas.microsoft.com/office/drawing/2014/main" id="{FA22C823-6EAD-4924-44D6-CA97EB4A8621}"/>
              </a:ext>
            </a:extLst>
          </p:cNvPr>
          <p:cNvCxnSpPr>
            <a:cxnSpLocks/>
          </p:cNvCxnSpPr>
          <p:nvPr/>
        </p:nvCxnSpPr>
        <p:spPr>
          <a:xfrm>
            <a:off x="5390535" y="3440038"/>
            <a:ext cx="4795347" cy="0"/>
          </a:xfrm>
          <a:prstGeom prst="line">
            <a:avLst/>
          </a:prstGeom>
        </p:spPr>
        <p:style>
          <a:lnRef idx="3">
            <a:schemeClr val="accent1"/>
          </a:lnRef>
          <a:fillRef idx="0">
            <a:schemeClr val="accent1"/>
          </a:fillRef>
          <a:effectRef idx="2">
            <a:schemeClr val="accent1"/>
          </a:effectRef>
          <a:fontRef idx="minor">
            <a:schemeClr val="tx1"/>
          </a:fontRef>
        </p:style>
      </p:cxnSp>
      <p:pic>
        <p:nvPicPr>
          <p:cNvPr id="4" name="Picture Placeholder 7">
            <a:extLst>
              <a:ext uri="{FF2B5EF4-FFF2-40B4-BE49-F238E27FC236}">
                <a16:creationId xmlns:a16="http://schemas.microsoft.com/office/drawing/2014/main" id="{2A9B153C-FA3D-1B66-626A-E02815EB2B3E}"/>
              </a:ext>
            </a:extLst>
          </p:cNvPr>
          <p:cNvPicPr>
            <a:picLocks noChangeAspect="1"/>
          </p:cNvPicPr>
          <p:nvPr/>
        </p:nvPicPr>
        <p:blipFill rotWithShape="1">
          <a:blip r:embed="rId4">
            <a:extLst>
              <a:ext uri="{28A0092B-C50C-407E-A947-70E740481C1C}">
                <a14:useLocalDpi xmlns:a14="http://schemas.microsoft.com/office/drawing/2010/main" val="0"/>
              </a:ext>
            </a:extLst>
          </a:blip>
          <a:srcRect l="-4864" t="13221" r="10786" b="10298"/>
          <a:stretch/>
        </p:blipFill>
        <p:spPr>
          <a:xfrm>
            <a:off x="-455306" y="3453946"/>
            <a:ext cx="3152775" cy="3421062"/>
          </a:xfrm>
          <a:custGeom>
            <a:avLst/>
            <a:gdLst/>
            <a:ahLst/>
            <a:cxnLst/>
            <a:rect l="l" t="t" r="r" b="b"/>
            <a:pathLst>
              <a:path w="3151535" h="3420496">
                <a:moveTo>
                  <a:pt x="512005" y="0"/>
                </a:moveTo>
                <a:lnTo>
                  <a:pt x="3151535" y="0"/>
                </a:lnTo>
                <a:lnTo>
                  <a:pt x="2640616" y="3420496"/>
                </a:lnTo>
                <a:lnTo>
                  <a:pt x="0" y="3420496"/>
                </a:lnTo>
                <a:close/>
              </a:path>
            </a:pathLst>
          </a:custGeom>
        </p:spPr>
      </p:pic>
      <p:pic>
        <p:nvPicPr>
          <p:cNvPr id="5" name="Picture 4">
            <a:extLst>
              <a:ext uri="{FF2B5EF4-FFF2-40B4-BE49-F238E27FC236}">
                <a16:creationId xmlns:a16="http://schemas.microsoft.com/office/drawing/2014/main" id="{58E0F9D4-29B3-1697-DAA0-953908948B21}"/>
              </a:ext>
            </a:extLst>
          </p:cNvPr>
          <p:cNvPicPr/>
          <p:nvPr/>
        </p:nvPicPr>
        <p:blipFill>
          <a:blip r:embed="rId5">
            <a:extLst>
              <a:ext uri="{28A0092B-C50C-407E-A947-70E740481C1C}">
                <a14:useLocalDpi xmlns:a14="http://schemas.microsoft.com/office/drawing/2010/main" val="0"/>
              </a:ext>
            </a:extLst>
          </a:blip>
          <a:srcRect/>
          <a:stretch/>
        </p:blipFill>
        <p:spPr>
          <a:xfrm>
            <a:off x="10540535" y="5099085"/>
            <a:ext cx="1252387" cy="1631442"/>
          </a:xfrm>
          <a:prstGeom prst="rect">
            <a:avLst/>
          </a:prstGeom>
        </p:spPr>
      </p:pic>
    </p:spTree>
    <p:extLst>
      <p:ext uri="{BB962C8B-B14F-4D97-AF65-F5344CB8AC3E}">
        <p14:creationId xmlns:p14="http://schemas.microsoft.com/office/powerpoint/2010/main" val="38715687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D30CCEE9-1A86-5122-2DA3-048914BFE381}"/>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4100" kern="1200" dirty="0">
                <a:solidFill>
                  <a:schemeClr val="accent1"/>
                </a:solidFill>
                <a:effectLst/>
                <a:latin typeface="+mj-lt"/>
                <a:ea typeface="+mj-ea"/>
                <a:cs typeface="+mj-cs"/>
              </a:rPr>
              <a:t>Section 307 High-Hazard Group H </a:t>
            </a:r>
            <a:endParaRPr lang="en-US" sz="4100" kern="1200" dirty="0">
              <a:solidFill>
                <a:schemeClr val="accent1"/>
              </a:solidFill>
              <a:latin typeface="+mj-lt"/>
              <a:ea typeface="+mj-ea"/>
              <a:cs typeface="+mj-cs"/>
            </a:endParaRPr>
          </a:p>
        </p:txBody>
      </p:sp>
      <p:pic>
        <p:nvPicPr>
          <p:cNvPr id="4" name="Content Placeholder 3" descr="Table 307.1 (1) Maximum Allowable Quantity per Control Area of Hazardous Material Posing a Physical Hazard&#10;&#10;This change coordinates the classification of high hazard with the change in definition to “flammable gas.” ">
            <a:extLst>
              <a:ext uri="{FF2B5EF4-FFF2-40B4-BE49-F238E27FC236}">
                <a16:creationId xmlns:a16="http://schemas.microsoft.com/office/drawing/2014/main" id="{B9F36CEB-BAD9-9C4B-C617-A0D869AE60E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80"/>
          <a:stretch/>
        </p:blipFill>
        <p:spPr bwMode="auto">
          <a:xfrm>
            <a:off x="1327635" y="1526618"/>
            <a:ext cx="7423742" cy="3299450"/>
          </a:xfrm>
          <a:prstGeom prst="rect">
            <a:avLst/>
          </a:prstGeom>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D9DE3B7-405B-489F-1316-E9F17B7D24E8}"/>
              </a:ext>
            </a:extLst>
          </p:cNvPr>
          <p:cNvSpPr txBox="1"/>
          <p:nvPr/>
        </p:nvSpPr>
        <p:spPr>
          <a:xfrm>
            <a:off x="1418113" y="475129"/>
            <a:ext cx="7358334" cy="959943"/>
          </a:xfrm>
          <a:prstGeom prst="rect">
            <a:avLst/>
          </a:prstGeom>
          <a:noFill/>
        </p:spPr>
        <p:txBody>
          <a:bodyPr wrap="square" rtlCol="0">
            <a:spAutoFit/>
          </a:bodyPr>
          <a:lstStyle/>
          <a:p>
            <a:pPr marL="0" marR="0" algn="ctr">
              <a:lnSpc>
                <a:spcPct val="107000"/>
              </a:lnSpc>
              <a:spcBef>
                <a:spcPts val="0"/>
              </a:spcBef>
              <a:spcAft>
                <a:spcPts val="0"/>
              </a:spcAft>
            </a:pPr>
            <a:r>
              <a:rPr lang="en-US" sz="1800" b="1">
                <a:effectLst/>
                <a:latin typeface="Arial" panose="020B0604020202020204" pitchFamily="34" charset="0"/>
                <a:ea typeface="Calibri" panose="020F0502020204030204" pitchFamily="34" charset="0"/>
                <a:cs typeface="Arial" panose="020B0604020202020204" pitchFamily="34" charset="0"/>
              </a:rPr>
              <a:t>Table 307.1(1)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800" b="1">
                <a:effectLst/>
                <a:latin typeface="Arial" panose="020B0604020202020204" pitchFamily="34" charset="0"/>
                <a:ea typeface="Calibri" panose="020F0502020204030204" pitchFamily="34" charset="0"/>
                <a:cs typeface="Arial" panose="020B0604020202020204" pitchFamily="34" charset="0"/>
              </a:rPr>
              <a:t>MAXIMUM ALLOWABLE QUANTITY PER CONTROL AREA OF HAZARDOUS MATERIALS POSING A PHYSICAL HAZARD </a:t>
            </a:r>
            <a:r>
              <a:rPr lang="en-US" sz="1800" b="1" baseline="30000">
                <a:effectLst/>
                <a:latin typeface="Arial" panose="020B0604020202020204" pitchFamily="34" charset="0"/>
                <a:ea typeface="Calibri" panose="020F0502020204030204" pitchFamily="34" charset="0"/>
                <a:cs typeface="Arial" panose="020B0604020202020204" pitchFamily="34" charset="0"/>
              </a:rPr>
              <a:t>a, j, m, n, p</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915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2053">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6B228D1E-D874-AC6E-50A9-AE99AC141A61}"/>
              </a:ext>
            </a:extLst>
          </p:cNvPr>
          <p:cNvSpPr>
            <a:spLocks noGrp="1"/>
          </p:cNvSpPr>
          <p:nvPr>
            <p:ph type="title"/>
          </p:nvPr>
        </p:nvSpPr>
        <p:spPr>
          <a:xfrm>
            <a:off x="989768" y="609600"/>
            <a:ext cx="5498361" cy="1320800"/>
          </a:xfrm>
        </p:spPr>
        <p:txBody>
          <a:bodyPr anchor="ctr">
            <a:normAutofit/>
          </a:bodyPr>
          <a:lstStyle/>
          <a:p>
            <a:r>
              <a:rPr lang="en-US" dirty="0">
                <a:effectLst/>
                <a:ea typeface="Times New Roman" panose="02020603050405020304" pitchFamily="18" charset="0"/>
              </a:rPr>
              <a:t>Group E Laboratories </a:t>
            </a:r>
            <a:endParaRPr lang="en-US" dirty="0"/>
          </a:p>
        </p:txBody>
      </p:sp>
      <p:sp>
        <p:nvSpPr>
          <p:cNvPr id="2056" name="Isosceles Triangle 2055">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58573E">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FAE25B6-5B28-EA04-63E4-ACD946AD2661}"/>
              </a:ext>
            </a:extLst>
          </p:cNvPr>
          <p:cNvSpPr>
            <a:spLocks noGrp="1"/>
          </p:cNvSpPr>
          <p:nvPr>
            <p:ph idx="1"/>
          </p:nvPr>
        </p:nvSpPr>
        <p:spPr>
          <a:xfrm>
            <a:off x="989770" y="2160589"/>
            <a:ext cx="5549732" cy="3880773"/>
          </a:xfrm>
        </p:spPr>
        <p:txBody>
          <a:bodyPr>
            <a:normAutofit/>
          </a:bodyPr>
          <a:lstStyle/>
          <a:p>
            <a:r>
              <a:rPr lang="en-US">
                <a:effectLst/>
                <a:latin typeface="Arial" panose="020B0604020202020204" pitchFamily="34" charset="0"/>
                <a:ea typeface="Times New Roman" panose="02020603050405020304" pitchFamily="18" charset="0"/>
                <a:cs typeface="Arial" panose="020B0604020202020204" pitchFamily="34" charset="0"/>
              </a:rPr>
              <a:t>Add an exception for Group E laboratories not classified as an H, if they are separated from the rest of the building by a one-hour fire partition. It is not the intent to limit the number of labs in schools, but in ensure they are separated.</a:t>
            </a:r>
            <a:endParaRPr lang="en-US">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pic>
        <p:nvPicPr>
          <p:cNvPr id="2052" name="Picture 4" descr="Fab School Labs Makeover Contest launches with prizes up to $100k">
            <a:extLst>
              <a:ext uri="{FF2B5EF4-FFF2-40B4-BE49-F238E27FC236}">
                <a16:creationId xmlns:a16="http://schemas.microsoft.com/office/drawing/2014/main" id="{1A5B56BF-A326-3FD7-A929-39589D5319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62" r="3064" b="1"/>
          <a:stretch/>
        </p:blipFill>
        <p:spPr bwMode="auto">
          <a:xfrm>
            <a:off x="7531482" y="10"/>
            <a:ext cx="4657341" cy="34484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 to spruce up your school science lab – Utility Rentals">
            <a:extLst>
              <a:ext uri="{FF2B5EF4-FFF2-40B4-BE49-F238E27FC236}">
                <a16:creationId xmlns:a16="http://schemas.microsoft.com/office/drawing/2014/main" id="{B88EFDBD-711B-9D78-96E5-910BE98A1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618" b="2"/>
          <a:stretch/>
        </p:blipFill>
        <p:spPr bwMode="auto">
          <a:xfrm>
            <a:off x="7528308" y="3437472"/>
            <a:ext cx="4657341"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39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A37A-2A08-ACF1-E293-87FA25415A36}"/>
              </a:ext>
            </a:extLst>
          </p:cNvPr>
          <p:cNvSpPr>
            <a:spLocks noGrp="1"/>
          </p:cNvSpPr>
          <p:nvPr>
            <p:ph type="title"/>
          </p:nvPr>
        </p:nvSpPr>
        <p:spPr/>
        <p:txBody>
          <a:bodyPr/>
          <a:lstStyle/>
          <a:p>
            <a:r>
              <a:rPr lang="en-US" dirty="0"/>
              <a:t>Wildland Construction (Ch.7A)</a:t>
            </a:r>
            <a:br>
              <a:rPr lang="en-US" dirty="0"/>
            </a:br>
            <a:r>
              <a:rPr lang="en-US" dirty="0"/>
              <a:t>Section 707A Exterior Covering</a:t>
            </a:r>
          </a:p>
        </p:txBody>
      </p:sp>
      <p:sp>
        <p:nvSpPr>
          <p:cNvPr id="3" name="Content Placeholder 2">
            <a:extLst>
              <a:ext uri="{FF2B5EF4-FFF2-40B4-BE49-F238E27FC236}">
                <a16:creationId xmlns:a16="http://schemas.microsoft.com/office/drawing/2014/main" id="{CA8A20FA-1038-805C-7D88-FB635506E667}"/>
              </a:ext>
            </a:extLst>
          </p:cNvPr>
          <p:cNvSpPr>
            <a:spLocks noGrp="1"/>
          </p:cNvSpPr>
          <p:nvPr>
            <p:ph idx="1"/>
          </p:nvPr>
        </p:nvSpPr>
        <p:spPr/>
        <p:txBody>
          <a:bodyPr/>
          <a:lstStyle/>
          <a:p>
            <a:r>
              <a:rPr lang="en-US" sz="1800">
                <a:effectLst/>
                <a:latin typeface="Arial" panose="020B0604020202020204" pitchFamily="34" charset="0"/>
                <a:ea typeface="Times New Roman" panose="02020603050405020304" pitchFamily="18" charset="0"/>
              </a:rPr>
              <a:t>The SFM proposes to delete the exception to 707A.5, 707A.6, 707A.7, 707A.8 and 710A.2 for fascia and architectural trims. </a:t>
            </a:r>
            <a:endParaRPr lang="en-US" dirty="0"/>
          </a:p>
        </p:txBody>
      </p:sp>
      <p:pic>
        <p:nvPicPr>
          <p:cNvPr id="4" name="Picture 3">
            <a:extLst>
              <a:ext uri="{FF2B5EF4-FFF2-40B4-BE49-F238E27FC236}">
                <a16:creationId xmlns:a16="http://schemas.microsoft.com/office/drawing/2014/main" id="{144D1BBE-7A85-1CB7-3A8F-AFE9B1FBE6A4}"/>
              </a:ext>
            </a:extLst>
          </p:cNvPr>
          <p:cNvPicPr>
            <a:picLocks noChangeAspect="1"/>
          </p:cNvPicPr>
          <p:nvPr/>
        </p:nvPicPr>
        <p:blipFill>
          <a:blip r:embed="rId3"/>
          <a:stretch>
            <a:fillRect/>
          </a:stretch>
        </p:blipFill>
        <p:spPr>
          <a:xfrm>
            <a:off x="1190786" y="3439037"/>
            <a:ext cx="2466975" cy="1847850"/>
          </a:xfrm>
          <a:prstGeom prst="rect">
            <a:avLst/>
          </a:prstGeom>
        </p:spPr>
      </p:pic>
      <p:pic>
        <p:nvPicPr>
          <p:cNvPr id="5" name="Picture 4">
            <a:extLst>
              <a:ext uri="{FF2B5EF4-FFF2-40B4-BE49-F238E27FC236}">
                <a16:creationId xmlns:a16="http://schemas.microsoft.com/office/drawing/2014/main" id="{77F091BF-6662-6E9B-9E3D-750AFB25071D}"/>
              </a:ext>
            </a:extLst>
          </p:cNvPr>
          <p:cNvPicPr>
            <a:picLocks noChangeAspect="1"/>
          </p:cNvPicPr>
          <p:nvPr/>
        </p:nvPicPr>
        <p:blipFill>
          <a:blip r:embed="rId4"/>
          <a:stretch>
            <a:fillRect/>
          </a:stretch>
        </p:blipFill>
        <p:spPr>
          <a:xfrm>
            <a:off x="3881004" y="3439037"/>
            <a:ext cx="5091853" cy="1847850"/>
          </a:xfrm>
          <a:prstGeom prst="rect">
            <a:avLst/>
          </a:prstGeom>
        </p:spPr>
      </p:pic>
    </p:spTree>
    <p:extLst>
      <p:ext uri="{BB962C8B-B14F-4D97-AF65-F5344CB8AC3E}">
        <p14:creationId xmlns:p14="http://schemas.microsoft.com/office/powerpoint/2010/main" val="2651966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0411-2906-F98C-A05D-0C9500EB1E42}"/>
              </a:ext>
            </a:extLst>
          </p:cNvPr>
          <p:cNvSpPr>
            <a:spLocks noGrp="1"/>
          </p:cNvSpPr>
          <p:nvPr>
            <p:ph type="title"/>
          </p:nvPr>
        </p:nvSpPr>
        <p:spPr/>
        <p:txBody>
          <a:bodyPr/>
          <a:lstStyle/>
          <a:p>
            <a:r>
              <a:rPr lang="en-US" sz="3600" dirty="0">
                <a:effectLst/>
              </a:rPr>
              <a:t>Model Ordinance for VHFSZ adoption</a:t>
            </a:r>
            <a:endParaRPr lang="en-US" dirty="0"/>
          </a:p>
        </p:txBody>
      </p:sp>
      <p:sp>
        <p:nvSpPr>
          <p:cNvPr id="3" name="Content Placeholder 2">
            <a:extLst>
              <a:ext uri="{FF2B5EF4-FFF2-40B4-BE49-F238E27FC236}">
                <a16:creationId xmlns:a16="http://schemas.microsoft.com/office/drawing/2014/main" id="{EB80318C-DA31-EE4C-F0C6-0063F1A90773}"/>
              </a:ext>
            </a:extLst>
          </p:cNvPr>
          <p:cNvSpPr>
            <a:spLocks noGrp="1"/>
          </p:cNvSpPr>
          <p:nvPr>
            <p:ph idx="1"/>
          </p:nvPr>
        </p:nvSpPr>
        <p:spPr>
          <a:xfrm>
            <a:off x="677334" y="1652589"/>
            <a:ext cx="8596668" cy="3880773"/>
          </a:xfrm>
        </p:spPr>
        <p:txBody>
          <a:bodyPr/>
          <a:lstStyle/>
          <a:p>
            <a:r>
              <a:rPr lang="en-US" sz="1800" dirty="0">
                <a:effectLst/>
              </a:rPr>
              <a:t>Adopt a model ordinance that provides for the establishment of very high fire hazard severity zones pursuant to the Health and Safety Code Section 51179.</a:t>
            </a:r>
          </a:p>
          <a:p>
            <a:endParaRPr lang="en-US" dirty="0"/>
          </a:p>
        </p:txBody>
      </p:sp>
      <p:pic>
        <p:nvPicPr>
          <p:cNvPr id="4" name="Picture Placeholder 7">
            <a:extLst>
              <a:ext uri="{FF2B5EF4-FFF2-40B4-BE49-F238E27FC236}">
                <a16:creationId xmlns:a16="http://schemas.microsoft.com/office/drawing/2014/main" id="{C49EDE6D-11BB-184A-73DC-AA544923D8D0}"/>
              </a:ext>
            </a:extLst>
          </p:cNvPr>
          <p:cNvPicPr>
            <a:picLocks noChangeAspect="1"/>
          </p:cNvPicPr>
          <p:nvPr/>
        </p:nvPicPr>
        <p:blipFill rotWithShape="1">
          <a:blip r:embed="rId3"/>
          <a:srcRect t="2470" r="-1" b="40261"/>
          <a:stretch/>
        </p:blipFill>
        <p:spPr>
          <a:xfrm>
            <a:off x="335756" y="3121157"/>
            <a:ext cx="11520487" cy="3150394"/>
          </a:xfrm>
          <a:prstGeom prst="rect">
            <a:avLst/>
          </a:prstGeom>
          <a:noFill/>
        </p:spPr>
      </p:pic>
    </p:spTree>
    <p:extLst>
      <p:ext uri="{BB962C8B-B14F-4D97-AF65-F5344CB8AC3E}">
        <p14:creationId xmlns:p14="http://schemas.microsoft.com/office/powerpoint/2010/main" val="518648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6">
            <a:extLst>
              <a:ext uri="{FF2B5EF4-FFF2-40B4-BE49-F238E27FC236}">
                <a16:creationId xmlns:a16="http://schemas.microsoft.com/office/drawing/2014/main" id="{FFFCEFA3-DF96-C7D4-B0EC-0580DA12AB15}"/>
              </a:ext>
              <a:ext uri="{C183D7F6-B498-43B3-948B-1728B52AA6E4}">
                <adec:decorative xmlns:adec="http://schemas.microsoft.com/office/drawing/2017/decorative" val="1"/>
              </a:ext>
            </a:extLst>
          </p:cNvPr>
          <p:cNvPicPr>
            <a:picLocks noChangeAspect="1"/>
          </p:cNvPicPr>
          <p:nvPr/>
        </p:nvPicPr>
        <p:blipFill rotWithShape="1">
          <a:blip r:embed="rId2"/>
          <a:srcRect l="7504" r="13668" b="-1"/>
          <a:stretch/>
        </p:blipFill>
        <p:spPr>
          <a:xfrm>
            <a:off x="568452" y="571500"/>
            <a:ext cx="11055096" cy="5715000"/>
          </a:xfrm>
          <a:prstGeom prst="rect">
            <a:avLst/>
          </a:prstGeom>
        </p:spPr>
      </p:pic>
    </p:spTree>
    <p:extLst>
      <p:ext uri="{BB962C8B-B14F-4D97-AF65-F5344CB8AC3E}">
        <p14:creationId xmlns:p14="http://schemas.microsoft.com/office/powerpoint/2010/main" val="2981849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0" name="Straight Connector 307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4" name="Isosceles Triangle 308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8" name="Isosceles Triangle 308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9" name="Isosceles Triangle 308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613D7FFF-6F76-FAF4-D42D-9FD79A0C43B1}"/>
              </a:ext>
            </a:extLst>
          </p:cNvPr>
          <p:cNvSpPr>
            <a:spLocks noGrp="1"/>
          </p:cNvSpPr>
          <p:nvPr>
            <p:ph type="title"/>
          </p:nvPr>
        </p:nvSpPr>
        <p:spPr>
          <a:xfrm>
            <a:off x="985969" y="4473227"/>
            <a:ext cx="8288032" cy="1096648"/>
          </a:xfrm>
        </p:spPr>
        <p:txBody>
          <a:bodyPr vert="horz" lIns="91440" tIns="45720" rIns="91440" bIns="45720" rtlCol="0" anchor="b">
            <a:normAutofit/>
          </a:bodyPr>
          <a:lstStyle/>
          <a:p>
            <a:pPr>
              <a:lnSpc>
                <a:spcPct val="90000"/>
              </a:lnSpc>
            </a:pPr>
            <a:r>
              <a:rPr lang="en-US" sz="3700" b="1" i="1" u="sng">
                <a:effectLst/>
              </a:rPr>
              <a:t>907.3.3.1 Hoistway fire detection. </a:t>
            </a:r>
            <a:endParaRPr lang="en-US" sz="3700"/>
          </a:p>
        </p:txBody>
      </p:sp>
      <p:sp>
        <p:nvSpPr>
          <p:cNvPr id="3" name="Content Placeholder 2">
            <a:extLst>
              <a:ext uri="{FF2B5EF4-FFF2-40B4-BE49-F238E27FC236}">
                <a16:creationId xmlns:a16="http://schemas.microsoft.com/office/drawing/2014/main" id="{10008A68-BEFA-ADD4-3130-0325C9D453B9}"/>
              </a:ext>
            </a:extLst>
          </p:cNvPr>
          <p:cNvSpPr>
            <a:spLocks noGrp="1"/>
          </p:cNvSpPr>
          <p:nvPr>
            <p:ph idx="1"/>
          </p:nvPr>
        </p:nvSpPr>
        <p:spPr>
          <a:xfrm>
            <a:off x="985969" y="5569874"/>
            <a:ext cx="8288032" cy="701677"/>
          </a:xfrm>
        </p:spPr>
        <p:txBody>
          <a:bodyPr vert="horz" lIns="91440" tIns="45720" rIns="91440" bIns="45720" rtlCol="0" anchor="t">
            <a:normAutofit/>
          </a:bodyPr>
          <a:lstStyle/>
          <a:p>
            <a:pPr marL="0" indent="0">
              <a:buNone/>
            </a:pPr>
            <a:r>
              <a:rPr lang="en-US" dirty="0">
                <a:solidFill>
                  <a:schemeClr val="tx1">
                    <a:lumMod val="50000"/>
                    <a:lumOff val="50000"/>
                  </a:schemeClr>
                </a:solidFill>
                <a:effectLst/>
              </a:rPr>
              <a:t>Clarify the need for detection to remain in the </a:t>
            </a:r>
            <a:r>
              <a:rPr lang="en-US" dirty="0" err="1">
                <a:solidFill>
                  <a:schemeClr val="tx1">
                    <a:lumMod val="50000"/>
                    <a:lumOff val="50000"/>
                  </a:schemeClr>
                </a:solidFill>
                <a:effectLst/>
              </a:rPr>
              <a:t>hoistway</a:t>
            </a:r>
            <a:r>
              <a:rPr lang="en-US" dirty="0">
                <a:solidFill>
                  <a:schemeClr val="tx1">
                    <a:lumMod val="50000"/>
                    <a:lumOff val="50000"/>
                  </a:schemeClr>
                </a:solidFill>
                <a:effectLst/>
              </a:rPr>
              <a:t> for the activation of Elevator Phase 1 Emergency </a:t>
            </a:r>
            <a:r>
              <a:rPr lang="en-US" dirty="0">
                <a:solidFill>
                  <a:schemeClr val="tx1">
                    <a:lumMod val="50000"/>
                    <a:lumOff val="50000"/>
                  </a:schemeClr>
                </a:solidFill>
              </a:rPr>
              <a:t>R</a:t>
            </a:r>
            <a:r>
              <a:rPr lang="en-US" dirty="0">
                <a:solidFill>
                  <a:schemeClr val="tx1">
                    <a:lumMod val="50000"/>
                    <a:lumOff val="50000"/>
                  </a:schemeClr>
                </a:solidFill>
                <a:effectLst/>
              </a:rPr>
              <a:t>ecall.</a:t>
            </a:r>
          </a:p>
        </p:txBody>
      </p:sp>
      <p:pic>
        <p:nvPicPr>
          <p:cNvPr id="3074" name="Picture 2" descr="Life Safety Code Tip #16: Monthly Elevator Fire Service Testing">
            <a:extLst>
              <a:ext uri="{FF2B5EF4-FFF2-40B4-BE49-F238E27FC236}">
                <a16:creationId xmlns:a16="http://schemas.microsoft.com/office/drawing/2014/main" id="{B50B845D-2859-8EA9-253A-118C88E77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8276"/>
          <a:stretch/>
        </p:blipFill>
        <p:spPr bwMode="auto">
          <a:xfrm>
            <a:off x="985968" y="609600"/>
            <a:ext cx="8288033" cy="363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6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7C5C-89D1-0A92-25C5-5D901A360085}"/>
              </a:ext>
            </a:extLst>
          </p:cNvPr>
          <p:cNvSpPr>
            <a:spLocks noGrp="1"/>
          </p:cNvSpPr>
          <p:nvPr>
            <p:ph type="title"/>
          </p:nvPr>
        </p:nvSpPr>
        <p:spPr/>
        <p:txBody>
          <a:bodyPr/>
          <a:lstStyle/>
          <a:p>
            <a:r>
              <a:rPr lang="en-US" sz="3600" dirty="0">
                <a:effectLst/>
                <a:ea typeface="Times New Roman" panose="02020603050405020304" pitchFamily="18" charset="0"/>
                <a:cs typeface="Times New Roman" panose="02020603050405020304" pitchFamily="18" charset="0"/>
              </a:rPr>
              <a:t>Section 907.5.2.3.1 </a:t>
            </a:r>
            <a:br>
              <a:rPr lang="en-US" sz="3600" dirty="0">
                <a:effectLst/>
                <a:ea typeface="Times New Roman" panose="02020603050405020304" pitchFamily="18" charset="0"/>
                <a:cs typeface="Times New Roman" panose="02020603050405020304" pitchFamily="18" charset="0"/>
              </a:rPr>
            </a:br>
            <a:r>
              <a:rPr lang="en-US" sz="3600" dirty="0">
                <a:effectLst/>
                <a:ea typeface="Times New Roman" panose="02020603050405020304" pitchFamily="18" charset="0"/>
                <a:cs typeface="Times New Roman" panose="02020603050405020304" pitchFamily="18" charset="0"/>
              </a:rPr>
              <a:t>Public use area and common use areas</a:t>
            </a:r>
            <a:endParaRPr lang="en-US" dirty="0"/>
          </a:p>
        </p:txBody>
      </p:sp>
      <p:sp>
        <p:nvSpPr>
          <p:cNvPr id="3" name="Content Placeholder 2">
            <a:extLst>
              <a:ext uri="{FF2B5EF4-FFF2-40B4-BE49-F238E27FC236}">
                <a16:creationId xmlns:a16="http://schemas.microsoft.com/office/drawing/2014/main" id="{A7713F9C-2D98-A7FD-305A-0F8379E6B8AB}"/>
              </a:ext>
            </a:extLst>
          </p:cNvPr>
          <p:cNvSpPr>
            <a:spLocks noGrp="1"/>
          </p:cNvSpPr>
          <p:nvPr>
            <p:ph idx="1"/>
          </p:nvPr>
        </p:nvSpPr>
        <p:spPr/>
        <p:txBody>
          <a:bodyPr/>
          <a:lstStyle/>
          <a:p>
            <a:r>
              <a:rPr lang="en-US" sz="1800" dirty="0">
                <a:effectLst/>
                <a:latin typeface="Arial" panose="020B0604020202020204" pitchFamily="34" charset="0"/>
                <a:ea typeface="Times New Roman" panose="02020603050405020304" pitchFamily="18" charset="0"/>
              </a:rPr>
              <a:t>Add more specific </a:t>
            </a:r>
            <a:r>
              <a:rPr lang="en-US" sz="1800">
                <a:effectLst/>
                <a:latin typeface="Arial" panose="020B0604020202020204" pitchFamily="34" charset="0"/>
                <a:ea typeface="Times New Roman" panose="02020603050405020304" pitchFamily="18" charset="0"/>
              </a:rPr>
              <a:t>clarifying examples </a:t>
            </a:r>
            <a:r>
              <a:rPr lang="en-US" sz="1800" dirty="0">
                <a:effectLst/>
                <a:latin typeface="Arial" panose="020B0604020202020204" pitchFamily="34" charset="0"/>
                <a:ea typeface="Times New Roman" panose="02020603050405020304" pitchFamily="18" charset="0"/>
              </a:rPr>
              <a:t>where strobes shall be provided.</a:t>
            </a:r>
          </a:p>
          <a:p>
            <a:pPr marL="0" indent="0">
              <a:buNone/>
            </a:pPr>
            <a:endParaRPr lang="en-US" sz="1800" dirty="0">
              <a:effectLst/>
              <a:latin typeface="Arial" panose="020B0604020202020204" pitchFamily="34" charset="0"/>
              <a:ea typeface="Times New Roman" panose="02020603050405020304" pitchFamily="18" charset="0"/>
            </a:endParaRPr>
          </a:p>
          <a:p>
            <a:pPr marL="0" marR="0" indent="0">
              <a:spcBef>
                <a:spcPts val="0"/>
              </a:spcBef>
              <a:spcAft>
                <a:spcPts val="600"/>
              </a:spcAft>
              <a:buNone/>
            </a:pPr>
            <a:r>
              <a:rPr lang="en-US" sz="1800" i="1" u="sng" dirty="0">
                <a:effectLst/>
                <a:latin typeface="Arial" panose="020B0604020202020204" pitchFamily="34" charset="0"/>
                <a:ea typeface="Times New Roman" panose="02020603050405020304" pitchFamily="18" charset="0"/>
                <a:cs typeface="Arial" panose="020B0604020202020204" pitchFamily="34" charset="0"/>
              </a:rPr>
              <a:t>12. Shared office rooms used by two or more persons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600"/>
              </a:spcAft>
              <a:buNone/>
            </a:pPr>
            <a:r>
              <a:rPr lang="en-US" sz="1800" i="1" u="sng" dirty="0">
                <a:effectLst/>
                <a:latin typeface="Arial" panose="020B0604020202020204" pitchFamily="34" charset="0"/>
                <a:ea typeface="Times New Roman" panose="02020603050405020304" pitchFamily="18" charset="0"/>
                <a:cs typeface="Arial" panose="020B0604020202020204" pitchFamily="34" charset="0"/>
              </a:rPr>
              <a:t>13. Normally occupied room(s) used by two or more persons such as mother’s room, phone-room, quiet-room, wellness-room, etc.</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600"/>
              </a:spcAft>
              <a:buNone/>
            </a:pPr>
            <a:r>
              <a:rPr lang="en-US" sz="1800" i="1" u="sng" dirty="0">
                <a:effectLst/>
                <a:latin typeface="Arial" panose="020B0604020202020204" pitchFamily="34" charset="0"/>
                <a:ea typeface="Times New Roman" panose="02020603050405020304" pitchFamily="18" charset="0"/>
                <a:cs typeface="Arial" panose="020B0604020202020204" pitchFamily="34" charset="0"/>
              </a:rPr>
              <a:t>14. Normally occupied storage room/area</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600"/>
              </a:spcAft>
              <a:buNone/>
            </a:pPr>
            <a:r>
              <a:rPr lang="en-US" sz="1800" i="1" u="sng" dirty="0">
                <a:effectLst/>
                <a:latin typeface="Arial" panose="020B0604020202020204" pitchFamily="34" charset="0"/>
                <a:ea typeface="Times New Roman" panose="02020603050405020304" pitchFamily="18" charset="0"/>
                <a:cs typeface="Arial" panose="020B0604020202020204" pitchFamily="34" charset="0"/>
              </a:rPr>
              <a:t>15. Exam rooms in medical office buildings.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dirty="0"/>
              <a:t>Code Interpretation 17-006</a:t>
            </a:r>
          </a:p>
          <a:p>
            <a:pPr marL="0" indent="0">
              <a:buNone/>
            </a:pPr>
            <a:r>
              <a:rPr lang="en-US" dirty="0"/>
              <a:t>Question: Is it required to have a visual notification device in a private office with a guest chair as well? No</a:t>
            </a:r>
          </a:p>
        </p:txBody>
      </p:sp>
    </p:spTree>
    <p:extLst>
      <p:ext uri="{BB962C8B-B14F-4D97-AF65-F5344CB8AC3E}">
        <p14:creationId xmlns:p14="http://schemas.microsoft.com/office/powerpoint/2010/main" val="3521672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497FEB-E193-CB1A-C180-C96383FF4A88}"/>
              </a:ext>
            </a:extLst>
          </p:cNvPr>
          <p:cNvSpPr>
            <a:spLocks noGrp="1"/>
          </p:cNvSpPr>
          <p:nvPr>
            <p:ph type="title"/>
          </p:nvPr>
        </p:nvSpPr>
        <p:spPr>
          <a:xfrm>
            <a:off x="1286933" y="609600"/>
            <a:ext cx="10197494" cy="1099457"/>
          </a:xfrm>
        </p:spPr>
        <p:txBody>
          <a:bodyPr>
            <a:normAutofit fontScale="90000"/>
          </a:bodyPr>
          <a:lstStyle/>
          <a:p>
            <a:r>
              <a:rPr lang="en-US" dirty="0">
                <a:effectLst/>
                <a:ea typeface="Times New Roman" panose="02020603050405020304" pitchFamily="18" charset="0"/>
              </a:rPr>
              <a:t>CFC-Chapter 12 ENERGY SYSTEMS</a:t>
            </a:r>
            <a:br>
              <a:rPr lang="en-US" dirty="0">
                <a:effectLst/>
                <a:ea typeface="Times New Roman" panose="02020603050405020304" pitchFamily="18" charset="0"/>
              </a:rPr>
            </a:br>
            <a:r>
              <a:rPr lang="en-US" dirty="0">
                <a:effectLst/>
                <a:ea typeface="Times New Roman" panose="02020603050405020304" pitchFamily="18" charset="0"/>
              </a:rPr>
              <a:t>CRC-Chapter 3 R328.5</a:t>
            </a:r>
            <a:endParaRPr lang="en-US" dirty="0"/>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6" name="Content Placeholder 5">
            <a:extLst>
              <a:ext uri="{FF2B5EF4-FFF2-40B4-BE49-F238E27FC236}">
                <a16:creationId xmlns:a16="http://schemas.microsoft.com/office/drawing/2014/main" id="{554B1CA2-3A6D-E2EA-36A6-C7D28C7DE53B}"/>
              </a:ext>
            </a:extLst>
          </p:cNvPr>
          <p:cNvGraphicFramePr>
            <a:graphicFrameLocks noGrp="1"/>
          </p:cNvGraphicFramePr>
          <p:nvPr>
            <p:ph idx="1"/>
            <p:extLst>
              <p:ext uri="{D42A27DB-BD31-4B8C-83A1-F6EECF244321}">
                <p14:modId xmlns:p14="http://schemas.microsoft.com/office/powerpoint/2010/main" val="1326719411"/>
              </p:ext>
            </p:extLst>
          </p:nvPr>
        </p:nvGraphicFramePr>
        <p:xfrm>
          <a:off x="1286933" y="2389140"/>
          <a:ext cx="9618134" cy="3950196"/>
        </p:xfrm>
        <a:graphic>
          <a:graphicData uri="http://schemas.openxmlformats.org/drawingml/2006/table">
            <a:tbl>
              <a:tblPr firstRow="1">
                <a:tableStyleId>{5C22544A-7EE6-4342-B048-85BDC9FD1C3A}</a:tableStyleId>
              </a:tblPr>
              <a:tblGrid>
                <a:gridCol w="3902522">
                  <a:extLst>
                    <a:ext uri="{9D8B030D-6E8A-4147-A177-3AD203B41FA5}">
                      <a16:colId xmlns:a16="http://schemas.microsoft.com/office/drawing/2014/main" val="2677655053"/>
                    </a:ext>
                  </a:extLst>
                </a:gridCol>
                <a:gridCol w="1928138">
                  <a:extLst>
                    <a:ext uri="{9D8B030D-6E8A-4147-A177-3AD203B41FA5}">
                      <a16:colId xmlns:a16="http://schemas.microsoft.com/office/drawing/2014/main" val="97867222"/>
                    </a:ext>
                  </a:extLst>
                </a:gridCol>
                <a:gridCol w="3787474">
                  <a:extLst>
                    <a:ext uri="{9D8B030D-6E8A-4147-A177-3AD203B41FA5}">
                      <a16:colId xmlns:a16="http://schemas.microsoft.com/office/drawing/2014/main" val="3290383389"/>
                    </a:ext>
                  </a:extLst>
                </a:gridCol>
              </a:tblGrid>
              <a:tr h="458704">
                <a:tc>
                  <a:txBody>
                    <a:bodyPr/>
                    <a:lstStyle/>
                    <a:p>
                      <a:pPr marL="0" marR="0" algn="ctr">
                        <a:spcBef>
                          <a:spcPts val="0"/>
                        </a:spcBef>
                        <a:spcAft>
                          <a:spcPts val="0"/>
                        </a:spcAft>
                      </a:pPr>
                      <a:r>
                        <a:rPr lang="en-US" sz="1200" u="sng">
                          <a:effectLst/>
                        </a:rPr>
                        <a:t>LOCATION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nchor="ctr"/>
                </a:tc>
                <a:tc>
                  <a:txBody>
                    <a:bodyPr/>
                    <a:lstStyle/>
                    <a:p>
                      <a:pPr marL="0" marR="0" algn="ctr">
                        <a:spcBef>
                          <a:spcPts val="0"/>
                        </a:spcBef>
                        <a:spcAft>
                          <a:spcPts val="0"/>
                        </a:spcAft>
                      </a:pPr>
                      <a:r>
                        <a:rPr lang="en-US" sz="1200" u="sng">
                          <a:effectLst/>
                        </a:rPr>
                        <a:t>MAXIMUM AGGREGATE RATINGS (kWh)</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nchor="ctr"/>
                </a:tc>
                <a:tc>
                  <a:txBody>
                    <a:bodyPr/>
                    <a:lstStyle/>
                    <a:p>
                      <a:pPr marL="0" marR="0" algn="ctr">
                        <a:spcBef>
                          <a:spcPts val="0"/>
                        </a:spcBef>
                        <a:spcAft>
                          <a:spcPts val="0"/>
                        </a:spcAft>
                      </a:pPr>
                      <a:r>
                        <a:rPr lang="en-US" sz="1200" u="sng">
                          <a:effectLst/>
                        </a:rPr>
                        <a:t>INSTALLATION REQUIREMENTS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nchor="ctr"/>
                </a:tc>
                <a:extLst>
                  <a:ext uri="{0D108BD9-81ED-4DB2-BD59-A6C34878D82A}">
                    <a16:rowId xmlns:a16="http://schemas.microsoft.com/office/drawing/2014/main" val="3875794975"/>
                  </a:ext>
                </a:extLst>
              </a:tr>
              <a:tr h="458704">
                <a:tc>
                  <a:txBody>
                    <a:bodyPr/>
                    <a:lstStyle/>
                    <a:p>
                      <a:pPr marL="0" marR="0">
                        <a:spcBef>
                          <a:spcPts val="0"/>
                        </a:spcBef>
                        <a:spcAft>
                          <a:spcPts val="0"/>
                        </a:spcAft>
                      </a:pPr>
                      <a:r>
                        <a:rPr lang="en-US" sz="1200" u="sng">
                          <a:effectLst/>
                        </a:rPr>
                        <a:t>Within utility closets, basements, and storage or utility spaces located within dwellings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sng" dirty="0">
                          <a:effectLst/>
                        </a:rPr>
                        <a:t>40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none" strike="noStrike">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extLst>
                  <a:ext uri="{0D108BD9-81ED-4DB2-BD59-A6C34878D82A}">
                    <a16:rowId xmlns:a16="http://schemas.microsoft.com/office/drawing/2014/main" val="634469759"/>
                  </a:ext>
                </a:extLst>
              </a:tr>
              <a:tr h="280564">
                <a:tc>
                  <a:txBody>
                    <a:bodyPr/>
                    <a:lstStyle/>
                    <a:p>
                      <a:pPr marL="0" marR="0">
                        <a:spcBef>
                          <a:spcPts val="0"/>
                        </a:spcBef>
                        <a:spcAft>
                          <a:spcPts val="0"/>
                        </a:spcAft>
                      </a:pPr>
                      <a:r>
                        <a:rPr lang="en-US" sz="1200" u="sng">
                          <a:effectLst/>
                        </a:rPr>
                        <a:t>In attached garages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sng">
                          <a:effectLst/>
                        </a:rPr>
                        <a:t>80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none" strike="noStrike">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extLst>
                  <a:ext uri="{0D108BD9-81ED-4DB2-BD59-A6C34878D82A}">
                    <a16:rowId xmlns:a16="http://schemas.microsoft.com/office/drawing/2014/main" val="3824127319"/>
                  </a:ext>
                </a:extLst>
              </a:tr>
              <a:tr h="458704">
                <a:tc>
                  <a:txBody>
                    <a:bodyPr/>
                    <a:lstStyle/>
                    <a:p>
                      <a:pPr marL="0" marR="0">
                        <a:spcBef>
                          <a:spcPts val="0"/>
                        </a:spcBef>
                        <a:spcAft>
                          <a:spcPts val="0"/>
                        </a:spcAft>
                      </a:pPr>
                      <a:r>
                        <a:rPr lang="en-US" sz="1200" u="sng">
                          <a:effectLst/>
                        </a:rPr>
                        <a:t>On or within 3 feet of exterior walls of dwellings and attached garages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sng">
                          <a:effectLst/>
                        </a:rPr>
                        <a:t>100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none" strike="noStrike">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extLst>
                  <a:ext uri="{0D108BD9-81ED-4DB2-BD59-A6C34878D82A}">
                    <a16:rowId xmlns:a16="http://schemas.microsoft.com/office/drawing/2014/main" val="2772691380"/>
                  </a:ext>
                </a:extLst>
              </a:tr>
              <a:tr h="458704">
                <a:tc>
                  <a:txBody>
                    <a:bodyPr/>
                    <a:lstStyle/>
                    <a:p>
                      <a:pPr marL="0" marR="0">
                        <a:spcBef>
                          <a:spcPts val="0"/>
                        </a:spcBef>
                        <a:spcAft>
                          <a:spcPts val="0"/>
                        </a:spcAft>
                      </a:pPr>
                      <a:r>
                        <a:rPr lang="en-US" sz="1200" u="sng">
                          <a:effectLst/>
                        </a:rPr>
                        <a:t>On or within 3 feet of exterior walls of dwellings and attached garages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sng">
                          <a:effectLst/>
                        </a:rPr>
                        <a:t>200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spcBef>
                          <a:spcPts val="0"/>
                        </a:spcBef>
                        <a:spcAft>
                          <a:spcPts val="0"/>
                        </a:spcAft>
                      </a:pPr>
                      <a:r>
                        <a:rPr lang="en-US" sz="1200" u="sng">
                          <a:effectLst/>
                        </a:rPr>
                        <a:t>Exterior walls and eaves are constructed with noncombustible surfaces </a:t>
                      </a:r>
                      <a:r>
                        <a:rPr lang="en-US" sz="1200" u="sng" baseline="30000">
                          <a:effectLst/>
                        </a:rPr>
                        <a:t>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extLst>
                  <a:ext uri="{0D108BD9-81ED-4DB2-BD59-A6C34878D82A}">
                    <a16:rowId xmlns:a16="http://schemas.microsoft.com/office/drawing/2014/main" val="175958800"/>
                  </a:ext>
                </a:extLst>
              </a:tr>
              <a:tr h="280564">
                <a:tc>
                  <a:txBody>
                    <a:bodyPr/>
                    <a:lstStyle/>
                    <a:p>
                      <a:pPr marL="0" marR="0">
                        <a:spcBef>
                          <a:spcPts val="0"/>
                        </a:spcBef>
                        <a:spcAft>
                          <a:spcPts val="0"/>
                        </a:spcAft>
                      </a:pPr>
                      <a:r>
                        <a:rPr lang="en-US" sz="1200" u="sng">
                          <a:effectLst/>
                        </a:rPr>
                        <a:t>In detached garages and detached accessory structures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sng">
                          <a:effectLst/>
                        </a:rPr>
                        <a:t>200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none" strike="noStrike">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extLst>
                  <a:ext uri="{0D108BD9-81ED-4DB2-BD59-A6C34878D82A}">
                    <a16:rowId xmlns:a16="http://schemas.microsoft.com/office/drawing/2014/main" val="1011523634"/>
                  </a:ext>
                </a:extLst>
              </a:tr>
              <a:tr h="636844">
                <a:tc>
                  <a:txBody>
                    <a:bodyPr/>
                    <a:lstStyle/>
                    <a:p>
                      <a:pPr marL="0" marR="0">
                        <a:spcBef>
                          <a:spcPts val="0"/>
                        </a:spcBef>
                        <a:spcAft>
                          <a:spcPts val="0"/>
                        </a:spcAft>
                      </a:pPr>
                      <a:r>
                        <a:rPr lang="en-US" sz="1200" u="sng">
                          <a:effectLst/>
                        </a:rPr>
                        <a:t>In detached garages and detached accessory structures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sng">
                          <a:effectLst/>
                        </a:rPr>
                        <a:t>600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spcBef>
                          <a:spcPts val="0"/>
                        </a:spcBef>
                        <a:spcAft>
                          <a:spcPts val="0"/>
                        </a:spcAft>
                      </a:pPr>
                      <a:r>
                        <a:rPr lang="en-US" sz="1200" u="sng">
                          <a:effectLst/>
                        </a:rPr>
                        <a:t>Detached garage or detached accessory structure is a minimum</a:t>
                      </a:r>
                      <a:br>
                        <a:rPr lang="en-US" sz="1200" u="sng">
                          <a:effectLst/>
                        </a:rPr>
                      </a:br>
                      <a:r>
                        <a:rPr lang="en-US" sz="1200" u="sng">
                          <a:effectLst/>
                        </a:rPr>
                        <a:t>10 feet away from property lines and dwellings.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extLst>
                  <a:ext uri="{0D108BD9-81ED-4DB2-BD59-A6C34878D82A}">
                    <a16:rowId xmlns:a16="http://schemas.microsoft.com/office/drawing/2014/main" val="78880117"/>
                  </a:ext>
                </a:extLst>
              </a:tr>
              <a:tr h="458704">
                <a:tc>
                  <a:txBody>
                    <a:bodyPr/>
                    <a:lstStyle/>
                    <a:p>
                      <a:pPr marL="0" marR="0">
                        <a:spcBef>
                          <a:spcPts val="0"/>
                        </a:spcBef>
                        <a:spcAft>
                          <a:spcPts val="0"/>
                        </a:spcAft>
                      </a:pPr>
                      <a:r>
                        <a:rPr lang="en-US" sz="1200" u="sng">
                          <a:effectLst/>
                        </a:rPr>
                        <a:t>Outdoors on the ground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sng">
                          <a:effectLst/>
                        </a:rPr>
                        <a:t>200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spcBef>
                          <a:spcPts val="0"/>
                        </a:spcBef>
                        <a:spcAft>
                          <a:spcPts val="0"/>
                        </a:spcAft>
                      </a:pPr>
                      <a:r>
                        <a:rPr lang="en-US" sz="1200" u="sng">
                          <a:effectLst/>
                        </a:rPr>
                        <a:t>ESS is a minimum 3 feet away from property lines and dwellings.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extLst>
                  <a:ext uri="{0D108BD9-81ED-4DB2-BD59-A6C34878D82A}">
                    <a16:rowId xmlns:a16="http://schemas.microsoft.com/office/drawing/2014/main" val="1635645977"/>
                  </a:ext>
                </a:extLst>
              </a:tr>
              <a:tr h="458704">
                <a:tc>
                  <a:txBody>
                    <a:bodyPr/>
                    <a:lstStyle/>
                    <a:p>
                      <a:pPr marL="0" marR="0">
                        <a:spcBef>
                          <a:spcPts val="0"/>
                        </a:spcBef>
                        <a:spcAft>
                          <a:spcPts val="0"/>
                        </a:spcAft>
                      </a:pPr>
                      <a:r>
                        <a:rPr lang="en-US" sz="1200" u="sng">
                          <a:effectLst/>
                        </a:rPr>
                        <a:t>Outdoors on the ground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lgn="ctr">
                        <a:spcBef>
                          <a:spcPts val="0"/>
                        </a:spcBef>
                        <a:spcAft>
                          <a:spcPts val="0"/>
                        </a:spcAft>
                      </a:pPr>
                      <a:r>
                        <a:rPr lang="en-US" sz="1200" u="sng">
                          <a:effectLst/>
                        </a:rPr>
                        <a:t>600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tc>
                  <a:txBody>
                    <a:bodyPr/>
                    <a:lstStyle/>
                    <a:p>
                      <a:pPr marL="0" marR="0">
                        <a:spcBef>
                          <a:spcPts val="0"/>
                        </a:spcBef>
                        <a:spcAft>
                          <a:spcPts val="0"/>
                        </a:spcAft>
                      </a:pPr>
                      <a:r>
                        <a:rPr lang="en-US" sz="1200" u="sng" dirty="0">
                          <a:effectLst/>
                        </a:rPr>
                        <a:t>ESS is a minimum 10 feet away from property lines and dwellings.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555" marR="55555" marT="29835" marB="29835"/>
                </a:tc>
                <a:extLst>
                  <a:ext uri="{0D108BD9-81ED-4DB2-BD59-A6C34878D82A}">
                    <a16:rowId xmlns:a16="http://schemas.microsoft.com/office/drawing/2014/main" val="1104780711"/>
                  </a:ext>
                </a:extLst>
              </a:tr>
            </a:tbl>
          </a:graphicData>
        </a:graphic>
      </p:graphicFrame>
      <p:sp>
        <p:nvSpPr>
          <p:cNvPr id="8" name="TextBox 7">
            <a:extLst>
              <a:ext uri="{FF2B5EF4-FFF2-40B4-BE49-F238E27FC236}">
                <a16:creationId xmlns:a16="http://schemas.microsoft.com/office/drawing/2014/main" id="{9AAC606A-3C60-8FE6-5855-156C5226BB4E}"/>
              </a:ext>
            </a:extLst>
          </p:cNvPr>
          <p:cNvSpPr txBox="1"/>
          <p:nvPr/>
        </p:nvSpPr>
        <p:spPr>
          <a:xfrm>
            <a:off x="1383009" y="1949325"/>
            <a:ext cx="9282546" cy="369332"/>
          </a:xfrm>
          <a:prstGeom prst="rect">
            <a:avLst/>
          </a:prstGeom>
          <a:noFill/>
        </p:spPr>
        <p:txBody>
          <a:bodyPr wrap="square" rtlCol="0">
            <a:spAutoFit/>
          </a:bodyPr>
          <a:lstStyle/>
          <a:p>
            <a:pPr marL="0" marR="0" algn="ctr">
              <a:spcBef>
                <a:spcPts val="600"/>
              </a:spcBef>
              <a:spcAft>
                <a:spcPts val="600"/>
              </a:spcAft>
            </a:pPr>
            <a:r>
              <a:rPr lang="en-US" sz="1800" b="1" i="1" u="sng" dirty="0">
                <a:effectLst/>
                <a:latin typeface="Arial" panose="020B0604020202020204" pitchFamily="34" charset="0"/>
                <a:ea typeface="Times New Roman" panose="02020603050405020304" pitchFamily="18" charset="0"/>
                <a:cs typeface="Arial" panose="020B0604020202020204" pitchFamily="34" charset="0"/>
              </a:rPr>
              <a:t>TABLE 1207.11.4 MAXIMUM AGGREGATE RATINGS OF ESS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945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 name="Straight Connector 18">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Isosceles Triangle 51">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 name="Content Placeholder 5">
            <a:extLst>
              <a:ext uri="{FF2B5EF4-FFF2-40B4-BE49-F238E27FC236}">
                <a16:creationId xmlns:a16="http://schemas.microsoft.com/office/drawing/2014/main" id="{47137F24-CEB2-EF2C-D85D-9B3C6B1CC585}"/>
              </a:ext>
            </a:extLst>
          </p:cNvPr>
          <p:cNvPicPr>
            <a:picLocks noChangeAspect="1"/>
          </p:cNvPicPr>
          <p:nvPr/>
        </p:nvPicPr>
        <p:blipFill rotWithShape="1">
          <a:blip r:embed="rId2"/>
          <a:srcRect l="3749" r="7818"/>
          <a:stretch/>
        </p:blipFill>
        <p:spPr>
          <a:xfrm>
            <a:off x="20" y="10"/>
            <a:ext cx="5897982" cy="6857990"/>
          </a:xfrm>
          <a:custGeom>
            <a:avLst/>
            <a:gdLst/>
            <a:ahLst/>
            <a:cxnLst/>
            <a:rect l="l" t="t" r="r" b="b"/>
            <a:pathLst>
              <a:path w="5898002" h="6858000">
                <a:moveTo>
                  <a:pt x="0" y="0"/>
                </a:moveTo>
                <a:lnTo>
                  <a:pt x="5898002" y="0"/>
                </a:lnTo>
                <a:lnTo>
                  <a:pt x="4873624" y="6858000"/>
                </a:lnTo>
                <a:lnTo>
                  <a:pt x="0" y="6858000"/>
                </a:lnTo>
                <a:close/>
              </a:path>
            </a:pathLst>
          </a:custGeom>
        </p:spPr>
      </p:pic>
      <p:sp>
        <p:nvSpPr>
          <p:cNvPr id="53" name="Isosceles Triangle 30">
            <a:extLst>
              <a:ext uri="{FF2B5EF4-FFF2-40B4-BE49-F238E27FC236}">
                <a16:creationId xmlns:a16="http://schemas.microsoft.com/office/drawing/2014/main" id="{C45BEBC5-73B9-4E0C-9B68-6E1B05EC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descr="A flag and a building&#10;&#10;Description automatically generated with medium confidence">
            <a:extLst>
              <a:ext uri="{FF2B5EF4-FFF2-40B4-BE49-F238E27FC236}">
                <a16:creationId xmlns:a16="http://schemas.microsoft.com/office/drawing/2014/main" id="{13642982-B374-9774-0C41-96AACB966066}"/>
              </a:ext>
            </a:extLst>
          </p:cNvPr>
          <p:cNvPicPr>
            <a:picLocks noChangeAspect="1"/>
          </p:cNvPicPr>
          <p:nvPr/>
        </p:nvPicPr>
        <p:blipFill rotWithShape="1">
          <a:blip r:embed="rId3"/>
          <a:srcRect t="4148" b="4148"/>
          <a:stretch/>
        </p:blipFill>
        <p:spPr>
          <a:xfrm>
            <a:off x="4869095" y="10"/>
            <a:ext cx="7312272" cy="6857990"/>
          </a:xfrm>
          <a:custGeom>
            <a:avLst/>
            <a:gdLst/>
            <a:ahLst/>
            <a:cxnLst/>
            <a:rect l="l" t="t" r="r" b="b"/>
            <a:pathLst>
              <a:path w="7312272" h="6858000">
                <a:moveTo>
                  <a:pt x="1024379" y="0"/>
                </a:moveTo>
                <a:lnTo>
                  <a:pt x="7312272" y="0"/>
                </a:lnTo>
                <a:lnTo>
                  <a:pt x="7312272" y="6858000"/>
                </a:lnTo>
                <a:lnTo>
                  <a:pt x="0" y="6858000"/>
                </a:lnTo>
                <a:close/>
              </a:path>
            </a:pathLst>
          </a:custGeom>
        </p:spPr>
      </p:pic>
      <p:sp>
        <p:nvSpPr>
          <p:cNvPr id="54" name="Freeform 52">
            <a:extLst>
              <a:ext uri="{FF2B5EF4-FFF2-40B4-BE49-F238E27FC236}">
                <a16:creationId xmlns:a16="http://schemas.microsoft.com/office/drawing/2014/main" id="{67A500A5-F12B-415A-A58C-6D4DCA900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649" y="3576484"/>
            <a:ext cx="8522979" cy="3281517"/>
          </a:xfrm>
          <a:custGeom>
            <a:avLst/>
            <a:gdLst>
              <a:gd name="connsiteX0" fmla="*/ 8516100 w 8522979"/>
              <a:gd name="connsiteY0" fmla="*/ 0 h 3281517"/>
              <a:gd name="connsiteX1" fmla="*/ 8522979 w 8522979"/>
              <a:gd name="connsiteY1" fmla="*/ 3281517 h 3281517"/>
              <a:gd name="connsiteX2" fmla="*/ 650153 w 8522979"/>
              <a:gd name="connsiteY2" fmla="*/ 3281517 h 3281517"/>
              <a:gd name="connsiteX3" fmla="*/ 0 w 8522979"/>
              <a:gd name="connsiteY3" fmla="*/ 3003752 h 3281517"/>
              <a:gd name="connsiteX4" fmla="*/ 879142 w 8522979"/>
              <a:gd name="connsiteY4" fmla="*/ 690551 h 32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979" h="3281517">
                <a:moveTo>
                  <a:pt x="8516100" y="0"/>
                </a:moveTo>
                <a:lnTo>
                  <a:pt x="8522979" y="3281517"/>
                </a:lnTo>
                <a:lnTo>
                  <a:pt x="650153" y="3281517"/>
                </a:lnTo>
                <a:lnTo>
                  <a:pt x="0" y="3003752"/>
                </a:lnTo>
                <a:lnTo>
                  <a:pt x="879142" y="690551"/>
                </a:lnTo>
                <a:close/>
              </a:path>
            </a:pathLst>
          </a:custGeom>
          <a:solidFill>
            <a:schemeClr val="bg1">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cxnSp>
        <p:nvCxnSpPr>
          <p:cNvPr id="55" name="Straight Connector 54">
            <a:extLst>
              <a:ext uri="{FF2B5EF4-FFF2-40B4-BE49-F238E27FC236}">
                <a16:creationId xmlns:a16="http://schemas.microsoft.com/office/drawing/2014/main" id="{9F443CE1-D08F-42DE-8996-BF02F35E87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B88F1F50-3E6A-4766-9642-B845EC207A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7" name="Rectangle 23">
            <a:extLst>
              <a:ext uri="{FF2B5EF4-FFF2-40B4-BE49-F238E27FC236}">
                <a16:creationId xmlns:a16="http://schemas.microsoft.com/office/drawing/2014/main" id="{92E36E3E-2538-4B67-8867-4CB44E92E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25">
            <a:extLst>
              <a:ext uri="{FF2B5EF4-FFF2-40B4-BE49-F238E27FC236}">
                <a16:creationId xmlns:a16="http://schemas.microsoft.com/office/drawing/2014/main" id="{75E5BF23-818C-4724-97FC-9ADDED948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Isosceles Triangle 24">
            <a:extLst>
              <a:ext uri="{FF2B5EF4-FFF2-40B4-BE49-F238E27FC236}">
                <a16:creationId xmlns:a16="http://schemas.microsoft.com/office/drawing/2014/main" id="{7AB09700-A364-4ABF-8B65-EBEA1717A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F70AD1-E897-2A85-7968-C51F0C1B434C}"/>
              </a:ext>
            </a:extLst>
          </p:cNvPr>
          <p:cNvSpPr>
            <a:spLocks noGrp="1"/>
          </p:cNvSpPr>
          <p:nvPr>
            <p:ph type="title"/>
          </p:nvPr>
        </p:nvSpPr>
        <p:spPr>
          <a:xfrm>
            <a:off x="4092401" y="4267831"/>
            <a:ext cx="5181601" cy="1329677"/>
          </a:xfrm>
        </p:spPr>
        <p:txBody>
          <a:bodyPr vert="horz" lIns="91440" tIns="45720" rIns="91440" bIns="45720" rtlCol="0" anchor="b">
            <a:normAutofit/>
          </a:bodyPr>
          <a:lstStyle/>
          <a:p>
            <a:pPr algn="r">
              <a:lnSpc>
                <a:spcPct val="90000"/>
              </a:lnSpc>
            </a:pPr>
            <a:r>
              <a:rPr lang="en-US" sz="2800"/>
              <a:t>Part 4 Mechanical Code, Chapter 11 A2L Refrigeration</a:t>
            </a:r>
          </a:p>
        </p:txBody>
      </p:sp>
      <p:sp>
        <p:nvSpPr>
          <p:cNvPr id="60" name="Rectangle 27">
            <a:extLst>
              <a:ext uri="{FF2B5EF4-FFF2-40B4-BE49-F238E27FC236}">
                <a16:creationId xmlns:a16="http://schemas.microsoft.com/office/drawing/2014/main" id="{A2F5D3EE-029E-4A56-AF7F-DE4928A0F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8">
            <a:extLst>
              <a:ext uri="{FF2B5EF4-FFF2-40B4-BE49-F238E27FC236}">
                <a16:creationId xmlns:a16="http://schemas.microsoft.com/office/drawing/2014/main" id="{71EB7F9F-5513-46BD-B0E1-83455BA60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9">
            <a:extLst>
              <a:ext uri="{FF2B5EF4-FFF2-40B4-BE49-F238E27FC236}">
                <a16:creationId xmlns:a16="http://schemas.microsoft.com/office/drawing/2014/main" id="{A9A40F4F-1BD8-47B4-B14E-584FA655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Isosceles Triangle 29">
            <a:extLst>
              <a:ext uri="{FF2B5EF4-FFF2-40B4-BE49-F238E27FC236}">
                <a16:creationId xmlns:a16="http://schemas.microsoft.com/office/drawing/2014/main" id="{4D99225D-8167-46BC-8994-DEC5FA01F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96625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490C-9A68-A41C-FA3A-7F4EBD2B44AC}"/>
              </a:ext>
            </a:extLst>
          </p:cNvPr>
          <p:cNvSpPr>
            <a:spLocks noGrp="1"/>
          </p:cNvSpPr>
          <p:nvPr>
            <p:ph type="title"/>
          </p:nvPr>
        </p:nvSpPr>
        <p:spPr/>
        <p:txBody>
          <a:bodyPr/>
          <a:lstStyle/>
          <a:p>
            <a:r>
              <a:rPr lang="en-US" dirty="0"/>
              <a:t>Chapter 11 A2L Refrigeration</a:t>
            </a:r>
          </a:p>
        </p:txBody>
      </p:sp>
      <p:sp>
        <p:nvSpPr>
          <p:cNvPr id="5" name="Content Placeholder 6">
            <a:extLst>
              <a:ext uri="{FF2B5EF4-FFF2-40B4-BE49-F238E27FC236}">
                <a16:creationId xmlns:a16="http://schemas.microsoft.com/office/drawing/2014/main" id="{D70FE1C3-AF6A-2305-9D98-1E6D789952F8}"/>
              </a:ext>
            </a:extLst>
          </p:cNvPr>
          <p:cNvSpPr txBox="1">
            <a:spLocks/>
          </p:cNvSpPr>
          <p:nvPr/>
        </p:nvSpPr>
        <p:spPr>
          <a:xfrm>
            <a:off x="1647418" y="2799519"/>
            <a:ext cx="2986019" cy="34488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A = Non-toxic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2 = Flammable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L = Low burning velocity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A2L refers to a class of refrigerants</a:t>
            </a:r>
          </a:p>
        </p:txBody>
      </p:sp>
      <p:sp>
        <p:nvSpPr>
          <p:cNvPr id="6" name="Text Placeholder 6">
            <a:extLst>
              <a:ext uri="{FF2B5EF4-FFF2-40B4-BE49-F238E27FC236}">
                <a16:creationId xmlns:a16="http://schemas.microsoft.com/office/drawing/2014/main" id="{FF214B62-74D1-047C-2E01-743A08DAAC63}"/>
              </a:ext>
            </a:extLst>
          </p:cNvPr>
          <p:cNvSpPr txBox="1">
            <a:spLocks/>
          </p:cNvSpPr>
          <p:nvPr/>
        </p:nvSpPr>
        <p:spPr>
          <a:xfrm>
            <a:off x="4994402" y="1508778"/>
            <a:ext cx="2984400" cy="1074410"/>
          </a:xfrm>
          <a:prstGeom prst="rect">
            <a:avLst/>
          </a:prstGeom>
          <a:solidFill>
            <a:schemeClr val="accent1">
              <a:lumMod val="75000"/>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 lastClr="FFFFFF"/>
                </a:solidFill>
                <a:effectLst/>
                <a:uLnTx/>
                <a:uFillTx/>
                <a:latin typeface="Calibri"/>
                <a:ea typeface="+mn-ea"/>
                <a:cs typeface="+mn-cs"/>
              </a:rPr>
              <a:t>Benefits</a:t>
            </a:r>
          </a:p>
        </p:txBody>
      </p:sp>
      <p:sp>
        <p:nvSpPr>
          <p:cNvPr id="7" name="Content Placeholder 2">
            <a:extLst>
              <a:ext uri="{FF2B5EF4-FFF2-40B4-BE49-F238E27FC236}">
                <a16:creationId xmlns:a16="http://schemas.microsoft.com/office/drawing/2014/main" id="{D0CA3A6F-6256-1C81-BAAD-EB59CF12E3C8}"/>
              </a:ext>
            </a:extLst>
          </p:cNvPr>
          <p:cNvSpPr txBox="1">
            <a:spLocks/>
          </p:cNvSpPr>
          <p:nvPr/>
        </p:nvSpPr>
        <p:spPr>
          <a:xfrm>
            <a:off x="4994402" y="2799519"/>
            <a:ext cx="2984400" cy="3448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2024 Uniform Mechanical Code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New equipment.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Enhanced Safety standards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Global Warming Potential (GWP) drastically reduced levels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Low impact on the ozone layer.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Some A2L refrigerants have higher cooling efficiency, so that less refrigerant is needed to service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32363F"/>
              </a:solidFill>
              <a:effectLst/>
              <a:uLnTx/>
              <a:uFillTx/>
              <a:latin typeface="Calibri Light"/>
              <a:ea typeface="+mn-ea"/>
              <a:cs typeface="+mn-cs"/>
            </a:endParaRPr>
          </a:p>
        </p:txBody>
      </p:sp>
      <p:sp>
        <p:nvSpPr>
          <p:cNvPr id="4" name="Text Placeholder 4">
            <a:extLst>
              <a:ext uri="{FF2B5EF4-FFF2-40B4-BE49-F238E27FC236}">
                <a16:creationId xmlns:a16="http://schemas.microsoft.com/office/drawing/2014/main" id="{4746B3A6-E0A0-6B4A-84A4-722852353127}"/>
              </a:ext>
            </a:extLst>
          </p:cNvPr>
          <p:cNvSpPr txBox="1">
            <a:spLocks/>
          </p:cNvSpPr>
          <p:nvPr/>
        </p:nvSpPr>
        <p:spPr>
          <a:xfrm>
            <a:off x="1647418" y="1506552"/>
            <a:ext cx="2986019" cy="1076636"/>
          </a:xfrm>
          <a:prstGeom prst="rect">
            <a:avLst/>
          </a:prstGeom>
          <a:solidFill>
            <a:schemeClr val="accent4"/>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effectLst/>
                <a:uLnTx/>
                <a:uFillTx/>
                <a:latin typeface="Calibri"/>
                <a:ea typeface="+mn-ea"/>
                <a:cs typeface="+mn-cs"/>
              </a:rPr>
              <a:t>What is A2L?</a:t>
            </a:r>
            <a:endParaRPr kumimoji="0" lang="en-US" sz="24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320000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BFF60B97-5EB1-411D-9287-82F79E225F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1" name="Straight Connector 70">
              <a:extLst>
                <a:ext uri="{FF2B5EF4-FFF2-40B4-BE49-F238E27FC236}">
                  <a16:creationId xmlns:a16="http://schemas.microsoft.com/office/drawing/2014/main" id="{D674D93F-5BDC-4ACB-A8CA-7E98165118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8928BCD-A664-442D-ABA1-C3CFBED99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3" name="Rectangle 23">
              <a:extLst>
                <a:ext uri="{FF2B5EF4-FFF2-40B4-BE49-F238E27FC236}">
                  <a16:creationId xmlns:a16="http://schemas.microsoft.com/office/drawing/2014/main" id="{BA984793-63CC-45CB-A884-996FAAC23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25">
              <a:extLst>
                <a:ext uri="{FF2B5EF4-FFF2-40B4-BE49-F238E27FC236}">
                  <a16:creationId xmlns:a16="http://schemas.microsoft.com/office/drawing/2014/main" id="{2F0C28C5-1A58-4CFD-AE80-A035DCD73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Isosceles Triangle 74">
              <a:extLst>
                <a:ext uri="{FF2B5EF4-FFF2-40B4-BE49-F238E27FC236}">
                  <a16:creationId xmlns:a16="http://schemas.microsoft.com/office/drawing/2014/main" id="{95D7054E-4DD9-45B4-9774-43146D6C7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7">
              <a:extLst>
                <a:ext uri="{FF2B5EF4-FFF2-40B4-BE49-F238E27FC236}">
                  <a16:creationId xmlns:a16="http://schemas.microsoft.com/office/drawing/2014/main" id="{B82025D2-80F5-4523-8D68-3831F8711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28">
              <a:extLst>
                <a:ext uri="{FF2B5EF4-FFF2-40B4-BE49-F238E27FC236}">
                  <a16:creationId xmlns:a16="http://schemas.microsoft.com/office/drawing/2014/main" id="{BC890E5E-6997-4B43-8F03-33C4CA22B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Rectangle 29">
              <a:extLst>
                <a:ext uri="{FF2B5EF4-FFF2-40B4-BE49-F238E27FC236}">
                  <a16:creationId xmlns:a16="http://schemas.microsoft.com/office/drawing/2014/main" id="{A8F61413-378E-434E-BB32-C83A8B826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Isosceles Triangle 78">
              <a:extLst>
                <a:ext uri="{FF2B5EF4-FFF2-40B4-BE49-F238E27FC236}">
                  <a16:creationId xmlns:a16="http://schemas.microsoft.com/office/drawing/2014/main" id="{22FCA4F9-826F-46CC-97AA-E951F199A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Isosceles Triangle 79">
              <a:extLst>
                <a:ext uri="{FF2B5EF4-FFF2-40B4-BE49-F238E27FC236}">
                  <a16:creationId xmlns:a16="http://schemas.microsoft.com/office/drawing/2014/main" id="{96E65488-263B-49DE-A257-2F1775214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82" name="Rectangle 81">
            <a:extLst>
              <a:ext uri="{FF2B5EF4-FFF2-40B4-BE49-F238E27FC236}">
                <a16:creationId xmlns:a16="http://schemas.microsoft.com/office/drawing/2014/main" id="{421EF85B-9D5A-406B-87FB-22966064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21B65425-1718-413B-3F7F-54DCB82C774D}"/>
              </a:ext>
            </a:extLst>
          </p:cNvPr>
          <p:cNvPicPr>
            <a:picLocks noChangeAspect="1"/>
          </p:cNvPicPr>
          <p:nvPr/>
        </p:nvPicPr>
        <p:blipFill>
          <a:blip r:embed="rId3">
            <a:extLst>
              <a:ext uri="{28A0092B-C50C-407E-A947-70E740481C1C}">
                <a14:useLocalDpi xmlns:a14="http://schemas.microsoft.com/office/drawing/2010/main" val="0"/>
              </a:ext>
            </a:extLst>
          </a:blip>
          <a:srcRect l="26479" r="26479"/>
          <a:stretch/>
        </p:blipFill>
        <p:spPr>
          <a:xfrm>
            <a:off x="7419879" y="-8467"/>
            <a:ext cx="4845210" cy="6866467"/>
          </a:xfrm>
          <a:custGeom>
            <a:avLst/>
            <a:gdLst/>
            <a:ahLst/>
            <a:cxnLst/>
            <a:rect l="l" t="t" r="r" b="b"/>
            <a:pathLst>
              <a:path w="4765696" h="6858000">
                <a:moveTo>
                  <a:pt x="2068579" y="0"/>
                </a:moveTo>
                <a:lnTo>
                  <a:pt x="4765696" y="0"/>
                </a:lnTo>
                <a:lnTo>
                  <a:pt x="4765696" y="6858000"/>
                </a:lnTo>
                <a:lnTo>
                  <a:pt x="0" y="6858000"/>
                </a:lnTo>
                <a:close/>
              </a:path>
            </a:pathLst>
          </a:custGeom>
        </p:spPr>
      </p:pic>
      <p:pic>
        <p:nvPicPr>
          <p:cNvPr id="8" name="Picture 7">
            <a:extLst>
              <a:ext uri="{FF2B5EF4-FFF2-40B4-BE49-F238E27FC236}">
                <a16:creationId xmlns:a16="http://schemas.microsoft.com/office/drawing/2014/main" id="{D36338FA-F429-8EE1-EF6A-C1713425ED08}"/>
              </a:ext>
            </a:extLst>
          </p:cNvPr>
          <p:cNvPicPr/>
          <p:nvPr/>
        </p:nvPicPr>
        <p:blipFill rotWithShape="1">
          <a:blip r:embed="rId4">
            <a:extLst>
              <a:ext uri="{28A0092B-C50C-407E-A947-70E740481C1C}">
                <a14:useLocalDpi xmlns:a14="http://schemas.microsoft.com/office/drawing/2010/main" val="0"/>
              </a:ext>
            </a:extLst>
          </a:blip>
          <a:srcRect l="48905" t="-247" r="781" b="247"/>
          <a:stretch/>
        </p:blipFill>
        <p:spPr>
          <a:xfrm>
            <a:off x="-9124" y="-4229"/>
            <a:ext cx="4600666" cy="6857990"/>
          </a:xfrm>
          <a:custGeom>
            <a:avLst/>
            <a:gdLst/>
            <a:ahLst/>
            <a:cxnLst/>
            <a:rect l="l" t="t" r="r" b="b"/>
            <a:pathLst>
              <a:path w="4600686" h="6858000">
                <a:moveTo>
                  <a:pt x="0" y="0"/>
                </a:moveTo>
                <a:lnTo>
                  <a:pt x="4600686" y="0"/>
                </a:lnTo>
                <a:lnTo>
                  <a:pt x="2532107" y="6858000"/>
                </a:lnTo>
                <a:lnTo>
                  <a:pt x="0" y="6858000"/>
                </a:lnTo>
                <a:close/>
              </a:path>
            </a:pathLst>
          </a:custGeom>
        </p:spPr>
      </p:pic>
      <p:pic>
        <p:nvPicPr>
          <p:cNvPr id="4" name="Content Placeholder 6">
            <a:extLst>
              <a:ext uri="{FF2B5EF4-FFF2-40B4-BE49-F238E27FC236}">
                <a16:creationId xmlns:a16="http://schemas.microsoft.com/office/drawing/2014/main" id="{79A357AC-5796-6BE1-DCAC-16DADDB1557B}"/>
              </a:ext>
            </a:extLst>
          </p:cNvPr>
          <p:cNvPicPr>
            <a:picLocks noChangeAspect="1"/>
          </p:cNvPicPr>
          <p:nvPr/>
        </p:nvPicPr>
        <p:blipFill>
          <a:blip r:embed="rId5">
            <a:extLst>
              <a:ext uri="{28A0092B-C50C-407E-A947-70E740481C1C}">
                <a14:useLocalDpi xmlns:a14="http://schemas.microsoft.com/office/drawing/2010/main" val="0"/>
              </a:ext>
            </a:extLst>
          </a:blip>
          <a:srcRect t="12583" b="12583"/>
          <a:stretch/>
        </p:blipFill>
        <p:spPr>
          <a:xfrm>
            <a:off x="2573336" y="-4229"/>
            <a:ext cx="6873151" cy="6857990"/>
          </a:xfrm>
          <a:custGeom>
            <a:avLst/>
            <a:gdLst/>
            <a:ahLst/>
            <a:cxnLst/>
            <a:rect l="l" t="t" r="r" b="b"/>
            <a:pathLst>
              <a:path w="6873151" h="6858000">
                <a:moveTo>
                  <a:pt x="2068579" y="0"/>
                </a:moveTo>
                <a:lnTo>
                  <a:pt x="6873151" y="0"/>
                </a:lnTo>
                <a:lnTo>
                  <a:pt x="4804572" y="6858000"/>
                </a:lnTo>
                <a:lnTo>
                  <a:pt x="0" y="6858000"/>
                </a:lnTo>
                <a:close/>
              </a:path>
            </a:pathLst>
          </a:custGeom>
        </p:spPr>
      </p:pic>
      <p:sp>
        <p:nvSpPr>
          <p:cNvPr id="84" name="Parallelogram 83">
            <a:extLst>
              <a:ext uri="{FF2B5EF4-FFF2-40B4-BE49-F238E27FC236}">
                <a16:creationId xmlns:a16="http://schemas.microsoft.com/office/drawing/2014/main" id="{02A301F0-F0D0-4DCE-BEED-E3DD0008C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2897" y="2910177"/>
            <a:ext cx="9382540" cy="2857569"/>
          </a:xfrm>
          <a:prstGeom prst="parallelogram">
            <a:avLst>
              <a:gd name="adj" fmla="val 31571"/>
            </a:avLst>
          </a:prstGeom>
          <a:solidFill>
            <a:schemeClr val="bg1">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3" name="Picture 22">
            <a:extLst>
              <a:ext uri="{FF2B5EF4-FFF2-40B4-BE49-F238E27FC236}">
                <a16:creationId xmlns:a16="http://schemas.microsoft.com/office/drawing/2014/main" id="{FE8C5C62-9117-EC82-9814-0AB7F81222A5}"/>
              </a:ext>
            </a:extLst>
          </p:cNvPr>
          <p:cNvPicPr/>
          <p:nvPr/>
        </p:nvPicPr>
        <p:blipFill>
          <a:blip r:embed="rId6">
            <a:extLst>
              <a:ext uri="{28A0092B-C50C-407E-A947-70E740481C1C}">
                <a14:useLocalDpi xmlns:a14="http://schemas.microsoft.com/office/drawing/2010/main" val="0"/>
              </a:ext>
            </a:extLst>
          </a:blip>
          <a:srcRect/>
          <a:stretch/>
        </p:blipFill>
        <p:spPr>
          <a:xfrm>
            <a:off x="10540535" y="5099085"/>
            <a:ext cx="1252387" cy="1631442"/>
          </a:xfrm>
          <a:prstGeom prst="rect">
            <a:avLst/>
          </a:prstGeom>
        </p:spPr>
      </p:pic>
      <p:sp>
        <p:nvSpPr>
          <p:cNvPr id="6" name="Title 3">
            <a:extLst>
              <a:ext uri="{FF2B5EF4-FFF2-40B4-BE49-F238E27FC236}">
                <a16:creationId xmlns:a16="http://schemas.microsoft.com/office/drawing/2014/main" id="{DA860E2F-F952-69CE-0D79-D4E464C10472}"/>
              </a:ext>
            </a:extLst>
          </p:cNvPr>
          <p:cNvSpPr>
            <a:spLocks noGrp="1"/>
          </p:cNvSpPr>
          <p:nvPr>
            <p:ph type="title"/>
          </p:nvPr>
        </p:nvSpPr>
        <p:spPr>
          <a:xfrm>
            <a:off x="2390074" y="3114945"/>
            <a:ext cx="8228185" cy="2154761"/>
          </a:xfrm>
        </p:spPr>
        <p:txBody>
          <a:bodyPr vert="horz" lIns="91440" tIns="45720" rIns="91440" bIns="45720" rtlCol="0" anchor="ctr">
            <a:noAutofit/>
          </a:bodyPr>
          <a:lstStyle/>
          <a:p>
            <a:pPr algn="ctr"/>
            <a:r>
              <a:rPr lang="en-US" sz="4000" dirty="0">
                <a:solidFill>
                  <a:schemeClr val="tx1"/>
                </a:solidFill>
              </a:rPr>
              <a:t>State Fire Marshal Authority to promulgate regulations</a:t>
            </a:r>
            <a:endParaRPr lang="en-US" sz="4000" dirty="0">
              <a:solidFill>
                <a:schemeClr val="accent5">
                  <a:lumMod val="60000"/>
                  <a:lumOff val="40000"/>
                </a:schemeClr>
              </a:solidFill>
            </a:endParaRPr>
          </a:p>
        </p:txBody>
      </p:sp>
    </p:spTree>
    <p:extLst>
      <p:ext uri="{BB962C8B-B14F-4D97-AF65-F5344CB8AC3E}">
        <p14:creationId xmlns:p14="http://schemas.microsoft.com/office/powerpoint/2010/main" val="381555108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FC83-EA89-57D9-A696-8E1F94B577E7}"/>
              </a:ext>
            </a:extLst>
          </p:cNvPr>
          <p:cNvSpPr>
            <a:spLocks noGrp="1"/>
          </p:cNvSpPr>
          <p:nvPr>
            <p:ph type="title"/>
          </p:nvPr>
        </p:nvSpPr>
        <p:spPr/>
        <p:txBody>
          <a:bodyPr/>
          <a:lstStyle/>
          <a:p>
            <a:r>
              <a:rPr lang="en-US" dirty="0"/>
              <a:t>Reference Standards</a:t>
            </a:r>
            <a:br>
              <a:rPr lang="en-US" dirty="0"/>
            </a:br>
            <a:r>
              <a:rPr lang="en-US" dirty="0"/>
              <a:t>Updated to the latest editions</a:t>
            </a:r>
          </a:p>
        </p:txBody>
      </p:sp>
      <p:sp>
        <p:nvSpPr>
          <p:cNvPr id="3" name="Content Placeholder 2">
            <a:extLst>
              <a:ext uri="{FF2B5EF4-FFF2-40B4-BE49-F238E27FC236}">
                <a16:creationId xmlns:a16="http://schemas.microsoft.com/office/drawing/2014/main" id="{B295AE48-0FF2-5E30-E7C6-0F3EBF31181B}"/>
              </a:ext>
            </a:extLst>
          </p:cNvPr>
          <p:cNvSpPr>
            <a:spLocks noGrp="1"/>
          </p:cNvSpPr>
          <p:nvPr>
            <p:ph idx="1"/>
          </p:nvPr>
        </p:nvSpPr>
        <p:spPr/>
        <p:txBody>
          <a:bodyPr>
            <a:normAutofit fontScale="92500" lnSpcReduction="20000"/>
          </a:bodyPr>
          <a:lstStyle/>
          <a:p>
            <a:r>
              <a:rPr lang="en-US" sz="1800" dirty="0">
                <a:effectLst/>
                <a:latin typeface="Arial" panose="020B0604020202020204" pitchFamily="34" charset="0"/>
                <a:ea typeface="Times New Roman" panose="02020603050405020304" pitchFamily="18" charset="0"/>
              </a:rPr>
              <a:t>ASHRAE 15 (2022) Safety Standard for Refrigeration Systems</a:t>
            </a:r>
          </a:p>
          <a:p>
            <a:r>
              <a:rPr lang="en-US" dirty="0">
                <a:latin typeface="Arial" panose="020B0604020202020204" pitchFamily="34" charset="0"/>
                <a:ea typeface="Times New Roman" panose="02020603050405020304" pitchFamily="18" charset="0"/>
              </a:rPr>
              <a:t>ASHRAE 34 (2022) Designation and Safety Classification of Refrigerants</a:t>
            </a:r>
            <a:endParaRPr lang="en-US" sz="1800" dirty="0">
              <a:effectLst/>
              <a:latin typeface="Arial" panose="020B0604020202020204" pitchFamily="34"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ASTM E108</a:t>
            </a:r>
            <a:r>
              <a:rPr lang="en-US" dirty="0">
                <a:latin typeface="Arial" panose="020B0604020202020204" pitchFamily="34" charset="0"/>
                <a:ea typeface="Times New Roman" panose="02020603050405020304" pitchFamily="18" charset="0"/>
                <a:cs typeface="Times New Roman" panose="02020603050405020304" pitchFamily="18" charset="0"/>
              </a:rPr>
              <a:t> (2020a) Standard Test Methods for Fire Tests of Roof Coverings</a:t>
            </a:r>
          </a:p>
          <a:p>
            <a:r>
              <a:rPr lang="en-US" dirty="0">
                <a:latin typeface="Arial" panose="020B0604020202020204" pitchFamily="34" charset="0"/>
                <a:cs typeface="Times New Roman" panose="02020603050405020304" pitchFamily="18" charset="0"/>
              </a:rPr>
              <a:t>NFPA 24 (2022) Standard for Installation of Private Fire Service Mains and Their Appurtenances, as amended*</a:t>
            </a:r>
          </a:p>
          <a:p>
            <a:r>
              <a:rPr lang="en-US" dirty="0">
                <a:latin typeface="Arial" panose="020B0604020202020204" pitchFamily="34" charset="0"/>
                <a:cs typeface="Times New Roman" panose="02020603050405020304" pitchFamily="18" charset="0"/>
              </a:rPr>
              <a:t>NFPA 37 (2018) Standard for the Installation and Use of Stationary Combustion Engines and Gas Turbines</a:t>
            </a:r>
          </a:p>
          <a:p>
            <a:r>
              <a:rPr lang="en-US" dirty="0">
                <a:latin typeface="Arial" panose="020B0604020202020204" pitchFamily="34" charset="0"/>
                <a:cs typeface="Times New Roman" panose="02020603050405020304" pitchFamily="18" charset="0"/>
              </a:rPr>
              <a:t>NFPA 409 (2022) Standard for Aircraft Hangars</a:t>
            </a:r>
          </a:p>
          <a:p>
            <a:r>
              <a:rPr lang="en-US" dirty="0">
                <a:latin typeface="Arial" panose="020B0604020202020204" pitchFamily="34" charset="0"/>
                <a:cs typeface="Times New Roman" panose="02020603050405020304" pitchFamily="18" charset="0"/>
              </a:rPr>
              <a:t>NFPA 495 (2018) –errata Explosive Materials Code</a:t>
            </a:r>
          </a:p>
          <a:p>
            <a:r>
              <a:rPr lang="en-US" dirty="0">
                <a:latin typeface="Arial" panose="020B0604020202020204" pitchFamily="34" charset="0"/>
                <a:cs typeface="Times New Roman" panose="02020603050405020304" pitchFamily="18" charset="0"/>
              </a:rPr>
              <a:t>NFPA 1225 (2022) Standard for Emergency Services Communications</a:t>
            </a:r>
          </a:p>
          <a:p>
            <a:r>
              <a:rPr lang="en-US" dirty="0">
                <a:latin typeface="Arial" panose="020B0604020202020204" pitchFamily="34" charset="0"/>
                <a:cs typeface="Times New Roman" panose="02020603050405020304" pitchFamily="18" charset="0"/>
              </a:rPr>
              <a:t>UL 790 (Edition 9 2022) Standard Test Methods for Fire Tests of Roof </a:t>
            </a:r>
          </a:p>
          <a:p>
            <a:r>
              <a:rPr lang="en-US" dirty="0">
                <a:latin typeface="Arial" panose="020B0604020202020204" pitchFamily="34" charset="0"/>
                <a:cs typeface="Times New Roman" panose="02020603050405020304" pitchFamily="18" charset="0"/>
              </a:rPr>
              <a:t>UL 60335-2-40 (4</a:t>
            </a:r>
            <a:r>
              <a:rPr lang="en-US" baseline="30000" dirty="0">
                <a:latin typeface="Arial" panose="020B0604020202020204" pitchFamily="34" charset="0"/>
                <a:cs typeface="Times New Roman" panose="02020603050405020304" pitchFamily="18" charset="0"/>
              </a:rPr>
              <a:t>th</a:t>
            </a:r>
            <a:r>
              <a:rPr lang="en-US" dirty="0">
                <a:latin typeface="Arial" panose="020B0604020202020204" pitchFamily="34" charset="0"/>
                <a:cs typeface="Times New Roman" panose="02020603050405020304" pitchFamily="18" charset="0"/>
              </a:rPr>
              <a:t> Edition) Household and Similar Electrical Appliances </a:t>
            </a:r>
            <a:endParaRPr lang="en-US" dirty="0"/>
          </a:p>
        </p:txBody>
      </p:sp>
    </p:spTree>
    <p:extLst>
      <p:ext uri="{BB962C8B-B14F-4D97-AF65-F5344CB8AC3E}">
        <p14:creationId xmlns:p14="http://schemas.microsoft.com/office/powerpoint/2010/main" val="3276971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CC069-9A27-5389-36DB-EF3B3F4FDDFB}"/>
              </a:ext>
            </a:extLst>
          </p:cNvPr>
          <p:cNvPicPr>
            <a:picLocks noChangeAspect="1"/>
          </p:cNvPicPr>
          <p:nvPr/>
        </p:nvPicPr>
        <p:blipFill rotWithShape="1">
          <a:blip r:embed="rId2"/>
          <a:srcRect t="8960" b="31516"/>
          <a:stretch/>
        </p:blipFill>
        <p:spPr>
          <a:xfrm>
            <a:off x="20" y="10"/>
            <a:ext cx="12191980" cy="6857990"/>
          </a:xfrm>
          <a:prstGeom prst="rect">
            <a:avLst/>
          </a:prstGeom>
        </p:spPr>
      </p:pic>
      <p:sp>
        <p:nvSpPr>
          <p:cNvPr id="8" name="Freeform: Shape 7">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3671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F2D2F5-F6C1-0A22-97FD-93C33B09FD54}"/>
              </a:ext>
            </a:extLst>
          </p:cNvPr>
          <p:cNvSpPr txBox="1">
            <a:spLocks/>
          </p:cNvSpPr>
          <p:nvPr/>
        </p:nvSpPr>
        <p:spPr>
          <a:xfrm>
            <a:off x="676746" y="609600"/>
            <a:ext cx="3729076" cy="1320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2800"/>
              <a:t>Part 10 </a:t>
            </a:r>
            <a:br>
              <a:rPr lang="en-US" sz="2800"/>
            </a:br>
            <a:r>
              <a:rPr lang="en-US" sz="2800"/>
              <a:t>Existing Building Code</a:t>
            </a:r>
          </a:p>
        </p:txBody>
      </p:sp>
      <p:sp>
        <p:nvSpPr>
          <p:cNvPr id="6" name="Content Placeholder 2">
            <a:extLst>
              <a:ext uri="{FF2B5EF4-FFF2-40B4-BE49-F238E27FC236}">
                <a16:creationId xmlns:a16="http://schemas.microsoft.com/office/drawing/2014/main" id="{51DC5BF7-ECB2-6B9A-2F1F-FB385B195CCF}"/>
              </a:ext>
            </a:extLst>
          </p:cNvPr>
          <p:cNvSpPr txBox="1">
            <a:spLocks/>
          </p:cNvSpPr>
          <p:nvPr/>
        </p:nvSpPr>
        <p:spPr>
          <a:xfrm>
            <a:off x="685167" y="2160589"/>
            <a:ext cx="3720916" cy="356073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a:buNone/>
            </a:pPr>
            <a:r>
              <a:rPr lang="en-US" sz="1700" b="1" dirty="0">
                <a:solidFill>
                  <a:schemeClr val="tx1"/>
                </a:solidFill>
                <a:latin typeface="Arial" panose="020B0604020202020204" pitchFamily="34" charset="0"/>
                <a:cs typeface="Arial" panose="020B0604020202020204" pitchFamily="34" charset="0"/>
              </a:rPr>
              <a:t>Publish/Adopt Chapters 6-11 &amp; 13.</a:t>
            </a:r>
          </a:p>
          <a:p>
            <a:pPr marL="739775" lvl="2" indent="-285750"/>
            <a:r>
              <a:rPr lang="en-US" sz="1700" b="1" dirty="0">
                <a:solidFill>
                  <a:schemeClr val="tx1"/>
                </a:solidFill>
                <a:latin typeface="Arial" panose="020B0604020202020204" pitchFamily="34" charset="0"/>
                <a:cs typeface="Arial" panose="020B0604020202020204" pitchFamily="34" charset="0"/>
              </a:rPr>
              <a:t>Appeal from the AIA.</a:t>
            </a:r>
          </a:p>
          <a:p>
            <a:pPr marL="739775" lvl="2" indent="-285750"/>
            <a:r>
              <a:rPr lang="en-US" sz="1700" b="1" dirty="0">
                <a:solidFill>
                  <a:schemeClr val="tx1"/>
                </a:solidFill>
                <a:latin typeface="Arial" panose="020B0604020202020204" pitchFamily="34" charset="0"/>
                <a:cs typeface="Arial" panose="020B0604020202020204" pitchFamily="34" charset="0"/>
              </a:rPr>
              <a:t>“Work-Area” method </a:t>
            </a:r>
          </a:p>
          <a:p>
            <a:pPr marL="739775" lvl="2" indent="-285750"/>
            <a:r>
              <a:rPr lang="en-US" sz="1700" b="1" dirty="0">
                <a:solidFill>
                  <a:schemeClr val="tx1"/>
                </a:solidFill>
                <a:latin typeface="Arial" panose="020B0604020202020204" pitchFamily="34" charset="0"/>
                <a:cs typeface="Arial" panose="020B0604020202020204" pitchFamily="34" charset="0"/>
              </a:rPr>
              <a:t>Removed sections that would be conflict with statute and reduce fire safety</a:t>
            </a:r>
          </a:p>
          <a:p>
            <a:pPr marL="739775" lvl="2" indent="-285750"/>
            <a:r>
              <a:rPr lang="en-US" sz="1700" b="1" dirty="0">
                <a:solidFill>
                  <a:schemeClr val="tx1"/>
                </a:solidFill>
                <a:latin typeface="Arial" panose="020B0604020202020204" pitchFamily="34" charset="0"/>
                <a:cs typeface="Arial" panose="020B0604020202020204" pitchFamily="34" charset="0"/>
              </a:rPr>
              <a:t>Performance Chapter 13 published/not adopted</a:t>
            </a:r>
          </a:p>
          <a:p>
            <a:pPr lvl="2"/>
            <a:endParaRPr lang="en-US" dirty="0"/>
          </a:p>
          <a:p>
            <a:pPr marL="0" lvl="2" indent="0">
              <a:buNone/>
            </a:pPr>
            <a:r>
              <a:rPr lang="en-US" dirty="0">
                <a:hlinkClick r:id="rId2"/>
              </a:rPr>
              <a:t>https://aiacalifornia.org/amendment-of-the-california-existing-building-code/</a:t>
            </a:r>
            <a:endParaRPr lang="en-US" dirty="0"/>
          </a:p>
          <a:p>
            <a:pPr lvl="2"/>
            <a:endParaRPr lang="en-US" dirty="0"/>
          </a:p>
          <a:p>
            <a:endParaRPr lang="en-US" dirty="0"/>
          </a:p>
        </p:txBody>
      </p:sp>
      <p:pic>
        <p:nvPicPr>
          <p:cNvPr id="5" name="Picture Placeholder 6" descr="A picture containing text, screenshot, font, design&#10;&#10;Description automatically generated">
            <a:extLst>
              <a:ext uri="{FF2B5EF4-FFF2-40B4-BE49-F238E27FC236}">
                <a16:creationId xmlns:a16="http://schemas.microsoft.com/office/drawing/2014/main" id="{C8EA3AC9-7065-5B77-22BD-566DF95065AE}"/>
              </a:ext>
            </a:extLst>
          </p:cNvPr>
          <p:cNvPicPr>
            <a:picLocks noChangeAspect="1"/>
          </p:cNvPicPr>
          <p:nvPr/>
        </p:nvPicPr>
        <p:blipFill>
          <a:blip r:embed="rId3"/>
          <a:stretch/>
        </p:blipFill>
        <p:spPr>
          <a:xfrm>
            <a:off x="4654035" y="875360"/>
            <a:ext cx="4602747" cy="4602747"/>
          </a:xfrm>
          <a:prstGeom prst="rect">
            <a:avLst/>
          </a:prstGeom>
          <a:noFill/>
        </p:spPr>
      </p:pic>
    </p:spTree>
    <p:extLst>
      <p:ext uri="{BB962C8B-B14F-4D97-AF65-F5344CB8AC3E}">
        <p14:creationId xmlns:p14="http://schemas.microsoft.com/office/powerpoint/2010/main" val="10298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2862-060F-63F1-DFA9-9DFC8D55BB54}"/>
              </a:ext>
            </a:extLst>
          </p:cNvPr>
          <p:cNvSpPr>
            <a:spLocks noGrp="1"/>
          </p:cNvSpPr>
          <p:nvPr>
            <p:ph type="title"/>
          </p:nvPr>
        </p:nvSpPr>
        <p:spPr/>
        <p:txBody>
          <a:bodyPr/>
          <a:lstStyle/>
          <a:p>
            <a:r>
              <a:rPr lang="en-US" dirty="0"/>
              <a:t>Work Area Method</a:t>
            </a:r>
          </a:p>
        </p:txBody>
      </p:sp>
      <p:sp>
        <p:nvSpPr>
          <p:cNvPr id="3" name="Content Placeholder 2">
            <a:extLst>
              <a:ext uri="{FF2B5EF4-FFF2-40B4-BE49-F238E27FC236}">
                <a16:creationId xmlns:a16="http://schemas.microsoft.com/office/drawing/2014/main" id="{C413D187-7E1F-D0FD-1B96-CC72F3DA628D}"/>
              </a:ext>
            </a:extLst>
          </p:cNvPr>
          <p:cNvSpPr>
            <a:spLocks noGrp="1"/>
          </p:cNvSpPr>
          <p:nvPr>
            <p:ph idx="1"/>
          </p:nvPr>
        </p:nvSpPr>
        <p:spPr/>
        <p:txBody>
          <a:bodyPr/>
          <a:lstStyle/>
          <a:p>
            <a:pPr marL="0" marR="0">
              <a:spcBef>
                <a:spcPts val="0"/>
              </a:spcBef>
              <a:spcAft>
                <a:spcPts val="60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601.1 Scope.</a:t>
            </a:r>
            <a:r>
              <a:rPr lang="en-US" sz="1800" dirty="0">
                <a:effectLst/>
                <a:latin typeface="Arial" panose="020B0604020202020204" pitchFamily="34" charset="0"/>
                <a:ea typeface="Times New Roman" panose="02020603050405020304" pitchFamily="18" charset="0"/>
                <a:cs typeface="Arial" panose="020B0604020202020204" pitchFamily="34" charset="0"/>
              </a:rPr>
              <a:t> The provisions of this chapter shall be used in conjunction with Chapters 7 through </a:t>
            </a:r>
            <a:r>
              <a:rPr lang="en-US" sz="1800" i="1" u="sng" dirty="0">
                <a:effectLst/>
                <a:latin typeface="Arial" panose="020B0604020202020204" pitchFamily="34" charset="0"/>
                <a:ea typeface="Times New Roman" panose="02020603050405020304" pitchFamily="18" charset="0"/>
                <a:cs typeface="Arial" panose="020B0604020202020204" pitchFamily="34" charset="0"/>
              </a:rPr>
              <a:t>11</a:t>
            </a:r>
            <a:r>
              <a:rPr lang="en-US" sz="1800" dirty="0">
                <a:effectLst/>
                <a:latin typeface="Arial" panose="020B0604020202020204" pitchFamily="34" charset="0"/>
                <a:ea typeface="Times New Roman" panose="02020603050405020304" pitchFamily="18" charset="0"/>
                <a:cs typeface="Arial" panose="020B0604020202020204" pitchFamily="34" charset="0"/>
              </a:rPr>
              <a:t>. and shall apply to the </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alteration</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addition</a:t>
            </a:r>
            <a:r>
              <a:rPr lang="en-US" sz="1800" dirty="0">
                <a:effectLst/>
                <a:latin typeface="Arial" panose="020B0604020202020204" pitchFamily="34" charset="0"/>
                <a:ea typeface="Times New Roman" panose="02020603050405020304" pitchFamily="18" charset="0"/>
                <a:cs typeface="Arial" panose="020B0604020202020204" pitchFamily="34" charset="0"/>
              </a:rPr>
              <a:t> and </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change of occupancy</a:t>
            </a:r>
            <a:r>
              <a:rPr lang="en-US" sz="1800" dirty="0">
                <a:effectLst/>
                <a:latin typeface="Arial" panose="020B0604020202020204" pitchFamily="34" charset="0"/>
                <a:ea typeface="Times New Roman" panose="02020603050405020304" pitchFamily="18" charset="0"/>
                <a:cs typeface="Arial" panose="020B0604020202020204" pitchFamily="34" charset="0"/>
              </a:rPr>
              <a:t> of </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existing structures</a:t>
            </a:r>
            <a:r>
              <a:rPr lang="en-US" sz="1800" dirty="0">
                <a:effectLst/>
                <a:latin typeface="Arial" panose="020B0604020202020204" pitchFamily="34" charset="0"/>
                <a:ea typeface="Times New Roman" panose="02020603050405020304" pitchFamily="18" charset="0"/>
                <a:cs typeface="Arial" panose="020B0604020202020204" pitchFamily="34" charset="0"/>
              </a:rPr>
              <a:t>, including </a:t>
            </a:r>
            <a:r>
              <a:rPr lang="en-US" sz="1800" strike="sngStrike" dirty="0">
                <a:effectLst/>
                <a:latin typeface="Arial" panose="020B0604020202020204" pitchFamily="34" charset="0"/>
                <a:ea typeface="Times New Roman" panose="02020603050405020304" pitchFamily="18" charset="0"/>
                <a:cs typeface="Arial" panose="020B0604020202020204" pitchFamily="34" charset="0"/>
              </a:rPr>
              <a:t>historic and</a:t>
            </a:r>
            <a:r>
              <a:rPr lang="en-US" sz="1800" dirty="0">
                <a:effectLst/>
                <a:latin typeface="Arial" panose="020B0604020202020204" pitchFamily="34" charset="0"/>
                <a:ea typeface="Times New Roman" panose="02020603050405020304" pitchFamily="18" charset="0"/>
                <a:cs typeface="Arial" panose="020B0604020202020204" pitchFamily="34" charset="0"/>
              </a:rPr>
              <a:t> moved structures, as referenced in Section 301.3.2. The work performed on an </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existing building</a:t>
            </a:r>
            <a:r>
              <a:rPr lang="en-US" sz="1800" dirty="0">
                <a:effectLst/>
                <a:latin typeface="Arial" panose="020B0604020202020204" pitchFamily="34" charset="0"/>
                <a:ea typeface="Times New Roman" panose="02020603050405020304" pitchFamily="18" charset="0"/>
                <a:cs typeface="Arial" panose="020B0604020202020204" pitchFamily="34" charset="0"/>
              </a:rPr>
              <a:t> shall be classified in accordance with this chapter. </a:t>
            </a:r>
            <a:r>
              <a:rPr lang="en-US" sz="1800" i="1" u="sng" dirty="0">
                <a:effectLst/>
                <a:latin typeface="Arial" panose="020B0604020202020204" pitchFamily="34" charset="0"/>
                <a:ea typeface="Times New Roman" panose="02020603050405020304" pitchFamily="18" charset="0"/>
                <a:cs typeface="Arial" panose="020B0604020202020204" pitchFamily="34" charset="0"/>
              </a:rPr>
              <a:t>Historic buildings and structures shall comply with Part 8, Title 24, C.C.R.</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600"/>
              </a:spcAft>
            </a:pPr>
            <a:r>
              <a:rPr lang="en-US" sz="1800" b="1" i="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Exceptions:</a:t>
            </a:r>
            <a:endPar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pPr marL="628650" marR="0" indent="-171450">
              <a:spcBef>
                <a:spcPts val="0"/>
              </a:spcBef>
              <a:spcAft>
                <a:spcPts val="600"/>
              </a:spcAft>
            </a:pPr>
            <a:r>
              <a:rPr lang="en-US" sz="1800" i="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1. </a:t>
            </a:r>
            <a:r>
              <a:rPr lang="en-US" sz="1800" b="1" i="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[SFM]</a:t>
            </a:r>
            <a:r>
              <a:rPr lang="en-US" sz="1800" i="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Use of Chapters 6-11 is not permitted in H, I and L, R-2.1, R-3.1 occupancies and high-rise buildings.</a:t>
            </a:r>
            <a:endPar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8725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1608-5E04-1217-26D9-95DD6E5CEE9C}"/>
              </a:ext>
            </a:extLst>
          </p:cNvPr>
          <p:cNvSpPr>
            <a:spLocks noGrp="1"/>
          </p:cNvSpPr>
          <p:nvPr>
            <p:ph type="title"/>
          </p:nvPr>
        </p:nvSpPr>
        <p:spPr/>
        <p:txBody>
          <a:bodyPr/>
          <a:lstStyle/>
          <a:p>
            <a:r>
              <a:rPr lang="en-US" dirty="0"/>
              <a:t>Purpose of the Existing Building Code</a:t>
            </a:r>
          </a:p>
        </p:txBody>
      </p:sp>
      <p:sp>
        <p:nvSpPr>
          <p:cNvPr id="3" name="Content Placeholder 2">
            <a:extLst>
              <a:ext uri="{FF2B5EF4-FFF2-40B4-BE49-F238E27FC236}">
                <a16:creationId xmlns:a16="http://schemas.microsoft.com/office/drawing/2014/main" id="{D7815EB0-6ADD-84EB-3B35-56D613860B5A}"/>
              </a:ext>
            </a:extLst>
          </p:cNvPr>
          <p:cNvSpPr>
            <a:spLocks noGrp="1"/>
          </p:cNvSpPr>
          <p:nvPr>
            <p:ph idx="1"/>
          </p:nvPr>
        </p:nvSpPr>
        <p:spPr/>
        <p:txBody>
          <a:bodyPr/>
          <a:lstStyle/>
          <a:p>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intent to bring in the work area methods is to create a compliance path for housing. </a:t>
            </a:r>
          </a:p>
          <a:p>
            <a:r>
              <a:rPr lang="en-US" b="0" i="0" dirty="0">
                <a:solidFill>
                  <a:schemeClr val="tx1"/>
                </a:solidFill>
                <a:effectLst/>
                <a:latin typeface="Arial" panose="020B0604020202020204" pitchFamily="34" charset="0"/>
                <a:cs typeface="Arial" panose="020B0604020202020204" pitchFamily="34" charset="0"/>
              </a:rPr>
              <a:t>The purpose is to encourage the use and reuse of existing buildings while also maintaining minimum life safety requirements.</a:t>
            </a:r>
          </a:p>
          <a:p>
            <a:r>
              <a:rPr lang="en-US" dirty="0">
                <a:solidFill>
                  <a:schemeClr val="tx1"/>
                </a:solidFill>
                <a:latin typeface="Arial" panose="020B0604020202020204" pitchFamily="34" charset="0"/>
                <a:cs typeface="Arial" panose="020B0604020202020204" pitchFamily="34" charset="0"/>
              </a:rPr>
              <a:t>Three compliance methods</a:t>
            </a:r>
          </a:p>
          <a:p>
            <a:pPr lvl="1"/>
            <a:r>
              <a:rPr lang="en-US" dirty="0">
                <a:solidFill>
                  <a:schemeClr val="tx1"/>
                </a:solidFill>
                <a:latin typeface="Arial" panose="020B0604020202020204" pitchFamily="34" charset="0"/>
                <a:cs typeface="Arial" panose="020B0604020202020204" pitchFamily="34" charset="0"/>
              </a:rPr>
              <a:t>Prescriptive (Chapter 5)</a:t>
            </a:r>
          </a:p>
          <a:p>
            <a:pPr lvl="1"/>
            <a:r>
              <a:rPr lang="en-US" dirty="0">
                <a:solidFill>
                  <a:schemeClr val="tx1"/>
                </a:solidFill>
                <a:latin typeface="Arial" panose="020B0604020202020204" pitchFamily="34" charset="0"/>
                <a:cs typeface="Arial" panose="020B0604020202020204" pitchFamily="34" charset="0"/>
              </a:rPr>
              <a:t>Work Area (Chapter 6-11)</a:t>
            </a:r>
          </a:p>
          <a:p>
            <a:pPr lvl="1"/>
            <a:r>
              <a:rPr lang="en-US" dirty="0">
                <a:solidFill>
                  <a:schemeClr val="tx1"/>
                </a:solidFill>
                <a:latin typeface="Arial" panose="020B0604020202020204" pitchFamily="34" charset="0"/>
                <a:cs typeface="Arial" panose="020B0604020202020204" pitchFamily="34" charset="0"/>
              </a:rPr>
              <a:t>Performance (Chapter 13 [Printed/NOT Adopted in CA])</a:t>
            </a:r>
          </a:p>
        </p:txBody>
      </p:sp>
    </p:spTree>
    <p:extLst>
      <p:ext uri="{BB962C8B-B14F-4D97-AF65-F5344CB8AC3E}">
        <p14:creationId xmlns:p14="http://schemas.microsoft.com/office/powerpoint/2010/main" val="227306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279A-29E7-B4E5-DE37-6FD6B25D17E7}"/>
              </a:ext>
            </a:extLst>
          </p:cNvPr>
          <p:cNvSpPr>
            <a:spLocks noGrp="1"/>
          </p:cNvSpPr>
          <p:nvPr>
            <p:ph type="title"/>
          </p:nvPr>
        </p:nvSpPr>
        <p:spPr>
          <a:xfrm>
            <a:off x="5536734" y="609600"/>
            <a:ext cx="3737268" cy="1320800"/>
          </a:xfrm>
        </p:spPr>
        <p:txBody>
          <a:bodyPr>
            <a:normAutofit/>
          </a:bodyPr>
          <a:lstStyle/>
          <a:p>
            <a:r>
              <a:rPr lang="en-US" dirty="0"/>
              <a:t>Prescriptive Method</a:t>
            </a:r>
          </a:p>
        </p:txBody>
      </p:sp>
      <p:sp>
        <p:nvSpPr>
          <p:cNvPr id="3" name="Content Placeholder 2">
            <a:extLst>
              <a:ext uri="{FF2B5EF4-FFF2-40B4-BE49-F238E27FC236}">
                <a16:creationId xmlns:a16="http://schemas.microsoft.com/office/drawing/2014/main" id="{1179521C-110B-BD4B-0FB4-D5F725A36BB7}"/>
              </a:ext>
            </a:extLst>
          </p:cNvPr>
          <p:cNvSpPr>
            <a:spLocks noGrp="1"/>
          </p:cNvSpPr>
          <p:nvPr>
            <p:ph idx="1"/>
          </p:nvPr>
        </p:nvSpPr>
        <p:spPr>
          <a:xfrm>
            <a:off x="5209563" y="2160589"/>
            <a:ext cx="4064439" cy="3880773"/>
          </a:xfrm>
        </p:spPr>
        <p:txBody>
          <a:bodyPr>
            <a:normAutofit/>
          </a:bodyPr>
          <a:lstStyle/>
          <a:p>
            <a:pPr>
              <a:lnSpc>
                <a:spcPct val="90000"/>
              </a:lnSpc>
            </a:pPr>
            <a:r>
              <a:rPr lang="en-US" sz="1500" b="0" i="0">
                <a:effectLst/>
                <a:latin typeface="Arial" panose="020B0604020202020204" pitchFamily="34" charset="0"/>
                <a:cs typeface="Arial" panose="020B0604020202020204" pitchFamily="34" charset="0"/>
              </a:rPr>
              <a:t>The prescriptive method is essentially a duplicate of the provisions previously provided under Chapter 34 of the Building Code. Structural triggers are specified for additions, alterations, repairs, change of occupancy, and moved structures.</a:t>
            </a:r>
          </a:p>
          <a:p>
            <a:pPr>
              <a:lnSpc>
                <a:spcPct val="90000"/>
              </a:lnSpc>
            </a:pPr>
            <a:r>
              <a:rPr lang="en-US" sz="1500">
                <a:latin typeface="Arial" panose="020B0604020202020204" pitchFamily="34" charset="0"/>
                <a:cs typeface="Arial" panose="020B0604020202020204" pitchFamily="34" charset="0"/>
              </a:rPr>
              <a:t>More administrative in nature</a:t>
            </a:r>
          </a:p>
          <a:p>
            <a:pPr>
              <a:lnSpc>
                <a:spcPct val="90000"/>
              </a:lnSpc>
            </a:pPr>
            <a:r>
              <a:rPr lang="en-US" sz="1500">
                <a:latin typeface="Arial" panose="020B0604020202020204" pitchFamily="34" charset="0"/>
                <a:cs typeface="Arial" panose="020B0604020202020204" pitchFamily="34" charset="0"/>
              </a:rPr>
              <a:t>Is more simplistic than the Work Area Method</a:t>
            </a:r>
          </a:p>
          <a:p>
            <a:pPr lvl="1">
              <a:lnSpc>
                <a:spcPct val="90000"/>
              </a:lnSpc>
            </a:pPr>
            <a:r>
              <a:rPr lang="en-US" sz="1500">
                <a:latin typeface="Arial" panose="020B0604020202020204" pitchFamily="34" charset="0"/>
                <a:cs typeface="Arial" panose="020B0604020202020204" pitchFamily="34" charset="0"/>
              </a:rPr>
              <a:t>Existing materials- allowed unless unsafe</a:t>
            </a:r>
          </a:p>
          <a:p>
            <a:pPr lvl="1">
              <a:lnSpc>
                <a:spcPct val="90000"/>
              </a:lnSpc>
            </a:pPr>
            <a:r>
              <a:rPr lang="en-US" sz="1500">
                <a:latin typeface="Arial" panose="020B0604020202020204" pitchFamily="34" charset="0"/>
                <a:cs typeface="Arial" panose="020B0604020202020204" pitchFamily="34" charset="0"/>
              </a:rPr>
              <a:t>New materials – either compatible or complies with new code</a:t>
            </a:r>
          </a:p>
        </p:txBody>
      </p:sp>
      <p:pic>
        <p:nvPicPr>
          <p:cNvPr id="4" name="Picture 3">
            <a:extLst>
              <a:ext uri="{FF2B5EF4-FFF2-40B4-BE49-F238E27FC236}">
                <a16:creationId xmlns:a16="http://schemas.microsoft.com/office/drawing/2014/main" id="{555C8AFA-95A6-3BDF-4FCE-B52562FB3625}"/>
              </a:ext>
            </a:extLst>
          </p:cNvPr>
          <p:cNvPicPr>
            <a:picLocks noChangeAspect="1"/>
          </p:cNvPicPr>
          <p:nvPr/>
        </p:nvPicPr>
        <p:blipFill rotWithShape="1">
          <a:blip r:embed="rId2"/>
          <a:srcRect l="19528" r="3425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59394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9984D32-02ED-6A27-15F3-3CF43761727D}"/>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Work Area Method</a:t>
            </a:r>
          </a:p>
        </p:txBody>
      </p:sp>
      <p:sp>
        <p:nvSpPr>
          <p:cNvPr id="3" name="Content Placeholder 2">
            <a:extLst>
              <a:ext uri="{FF2B5EF4-FFF2-40B4-BE49-F238E27FC236}">
                <a16:creationId xmlns:a16="http://schemas.microsoft.com/office/drawing/2014/main" id="{13707E19-7DA3-967C-FD03-758B5980093A}"/>
              </a:ext>
            </a:extLst>
          </p:cNvPr>
          <p:cNvSpPr>
            <a:spLocks noGrp="1"/>
          </p:cNvSpPr>
          <p:nvPr>
            <p:ph idx="1"/>
          </p:nvPr>
        </p:nvSpPr>
        <p:spPr>
          <a:xfrm>
            <a:off x="673754" y="2160590"/>
            <a:ext cx="3973943" cy="3440110"/>
          </a:xfrm>
        </p:spPr>
        <p:txBody>
          <a:bodyPr>
            <a:normAutofit/>
          </a:bodyPr>
          <a:lstStyle/>
          <a:p>
            <a:r>
              <a:rPr lang="en-US" b="0" i="0" dirty="0">
                <a:solidFill>
                  <a:schemeClr val="bg1"/>
                </a:solidFill>
                <a:effectLst/>
                <a:latin typeface="Arial" panose="020B0604020202020204" pitchFamily="34" charset="0"/>
                <a:cs typeface="Arial" panose="020B0604020202020204" pitchFamily="34" charset="0"/>
              </a:rPr>
              <a:t>The work area method is the most flexible of the compliance option and comprises Chapters 6 through 11 of the California Existing Building Code (CEBC). </a:t>
            </a:r>
          </a:p>
          <a:p>
            <a:r>
              <a:rPr lang="en-US" b="0" i="0" dirty="0">
                <a:solidFill>
                  <a:schemeClr val="bg1"/>
                </a:solidFill>
                <a:effectLst/>
                <a:latin typeface="Arial" panose="020B0604020202020204" pitchFamily="34" charset="0"/>
                <a:cs typeface="Arial" panose="020B0604020202020204" pitchFamily="34" charset="0"/>
              </a:rPr>
              <a:t>It provides many benefits to building owners and design professionals, building on the premise that specific code provisions are only triggered if the scale and level of work warrant.</a:t>
            </a:r>
            <a:endParaRPr lang="en-US"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682EBC6-5FF4-D89E-EB92-0DB51883D564}"/>
              </a:ext>
            </a:extLst>
          </p:cNvPr>
          <p:cNvPicPr>
            <a:picLocks noChangeAspect="1"/>
          </p:cNvPicPr>
          <p:nvPr/>
        </p:nvPicPr>
        <p:blipFill>
          <a:blip r:embed="rId2"/>
          <a:stretch>
            <a:fillRect/>
          </a:stretch>
        </p:blipFill>
        <p:spPr>
          <a:xfrm>
            <a:off x="6096001" y="1577512"/>
            <a:ext cx="5143500" cy="3690461"/>
          </a:xfrm>
          <a:prstGeom prst="rect">
            <a:avLst/>
          </a:prstGeom>
        </p:spPr>
      </p:pic>
      <p:sp>
        <p:nvSpPr>
          <p:cNvPr id="53" name="Isosceles Triangle 5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106252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verview of the International Existing Building Code">
            <a:hlinkClick r:id="" action="ppaction://media"/>
            <a:extLst>
              <a:ext uri="{FF2B5EF4-FFF2-40B4-BE49-F238E27FC236}">
                <a16:creationId xmlns:a16="http://schemas.microsoft.com/office/drawing/2014/main" id="{F9E18591-2E6B-4639-ED57-B8179987B73D}"/>
              </a:ext>
            </a:extLst>
          </p:cNvPr>
          <p:cNvPicPr>
            <a:picLocks noGrp="1" noRot="1" noChangeAspect="1"/>
          </p:cNvPicPr>
          <p:nvPr>
            <p:ph idx="1"/>
            <a:videoFile r:link="rId1"/>
          </p:nvPr>
        </p:nvPicPr>
        <p:blipFill>
          <a:blip r:embed="rId4"/>
          <a:stretch>
            <a:fillRect/>
          </a:stretch>
        </p:blipFill>
        <p:spPr>
          <a:xfrm>
            <a:off x="672353" y="420974"/>
            <a:ext cx="10641106" cy="6012825"/>
          </a:xfrm>
          <a:prstGeom prst="rect">
            <a:avLst/>
          </a:prstGeom>
        </p:spPr>
      </p:pic>
    </p:spTree>
    <p:extLst>
      <p:ext uri="{BB962C8B-B14F-4D97-AF65-F5344CB8AC3E}">
        <p14:creationId xmlns:p14="http://schemas.microsoft.com/office/powerpoint/2010/main" val="40268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CC54-CCFA-1FAC-46D4-831332B56BC6}"/>
              </a:ext>
            </a:extLst>
          </p:cNvPr>
          <p:cNvSpPr>
            <a:spLocks noGrp="1"/>
          </p:cNvSpPr>
          <p:nvPr>
            <p:ph type="title"/>
          </p:nvPr>
        </p:nvSpPr>
        <p:spPr/>
        <p:txBody>
          <a:bodyPr>
            <a:normAutofit/>
          </a:bodyPr>
          <a:lstStyle/>
          <a:p>
            <a:r>
              <a:rPr lang="en-US" dirty="0">
                <a:effectLst/>
                <a:ea typeface="Times New Roman" panose="02020603050405020304" pitchFamily="18" charset="0"/>
                <a:cs typeface="Times New Roman" panose="02020603050405020304" pitchFamily="18" charset="0"/>
              </a:rPr>
              <a:t>Chapter 13 </a:t>
            </a:r>
            <a:br>
              <a:rPr lang="en-US" dirty="0">
                <a:effectLst/>
                <a:ea typeface="Times New Roman" panose="02020603050405020304" pitchFamily="18" charset="0"/>
                <a:cs typeface="Times New Roman" panose="02020603050405020304" pitchFamily="18" charset="0"/>
              </a:rPr>
            </a:br>
            <a:r>
              <a:rPr lang="en-US" dirty="0">
                <a:effectLst/>
                <a:ea typeface="Times New Roman" panose="02020603050405020304" pitchFamily="18" charset="0"/>
                <a:cs typeface="Times New Roman" panose="02020603050405020304" pitchFamily="18" charset="0"/>
              </a:rPr>
              <a:t>PERFORMANCE COMPLIANCE METHODS</a:t>
            </a:r>
            <a:endParaRPr lang="en-US" dirty="0"/>
          </a:p>
        </p:txBody>
      </p:sp>
      <p:sp>
        <p:nvSpPr>
          <p:cNvPr id="3" name="Content Placeholder 2">
            <a:extLst>
              <a:ext uri="{FF2B5EF4-FFF2-40B4-BE49-F238E27FC236}">
                <a16:creationId xmlns:a16="http://schemas.microsoft.com/office/drawing/2014/main" id="{271A67D9-5487-B698-BCD1-001FCFF6B179}"/>
              </a:ext>
            </a:extLst>
          </p:cNvPr>
          <p:cNvSpPr>
            <a:spLocks noGrp="1"/>
          </p:cNvSpPr>
          <p:nvPr>
            <p:ph idx="1"/>
          </p:nvPr>
        </p:nvSpPr>
        <p:spPr/>
        <p:txBody>
          <a:bodyPr/>
          <a:lstStyle/>
          <a:p>
            <a:r>
              <a:rPr lang="en-US" sz="1800" dirty="0">
                <a:solidFill>
                  <a:schemeClr val="tx1"/>
                </a:solidFill>
                <a:effectLst/>
                <a:latin typeface="Arial" panose="020B0604020202020204" pitchFamily="34" charset="0"/>
                <a:ea typeface="Times New Roman" panose="02020603050405020304" pitchFamily="18" charset="0"/>
              </a:rPr>
              <a:t>As Chapter 13 of the 2021 IEBC is proposed to be printed in the 2022 CEBC, SFM proposes to amend a note under the chapter title clarifying that the Chapter 13 continues to not be adopted by the state of California and may be available for adoption by local ordinance and adding a reference to Section 104.11 for consideration of alternative means of compliance.</a:t>
            </a:r>
          </a:p>
          <a:p>
            <a:r>
              <a:rPr lang="en-US" dirty="0">
                <a:solidFill>
                  <a:schemeClr val="tx1"/>
                </a:solidFill>
                <a:latin typeface="Arial" panose="020B0604020202020204" pitchFamily="34" charset="0"/>
              </a:rPr>
              <a:t>Why would you use it?</a:t>
            </a:r>
          </a:p>
          <a:p>
            <a:pPr lvl="1"/>
            <a:r>
              <a:rPr lang="en-US" dirty="0">
                <a:solidFill>
                  <a:schemeClr val="tx1"/>
                </a:solidFill>
                <a:latin typeface="Arial" panose="020B0604020202020204" pitchFamily="34" charset="0"/>
              </a:rPr>
              <a:t>Increase energy efficiency</a:t>
            </a:r>
          </a:p>
          <a:p>
            <a:pPr lvl="1"/>
            <a:r>
              <a:rPr lang="en-US" dirty="0">
                <a:solidFill>
                  <a:schemeClr val="tx1"/>
                </a:solidFill>
                <a:latin typeface="Arial" panose="020B0604020202020204" pitchFamily="34" charset="0"/>
              </a:rPr>
              <a:t>Increase electrification</a:t>
            </a:r>
          </a:p>
          <a:p>
            <a:pPr lvl="1"/>
            <a:r>
              <a:rPr lang="en-US" dirty="0">
                <a:solidFill>
                  <a:schemeClr val="tx1"/>
                </a:solidFill>
                <a:latin typeface="Arial" panose="020B0604020202020204" pitchFamily="34" charset="0"/>
              </a:rPr>
              <a:t>Increase the use of renewable energy</a:t>
            </a:r>
          </a:p>
          <a:p>
            <a:pPr lvl="1"/>
            <a:r>
              <a:rPr lang="en-US" dirty="0">
                <a:solidFill>
                  <a:schemeClr val="tx1"/>
                </a:solidFill>
                <a:latin typeface="Arial" panose="020B0604020202020204" pitchFamily="34" charset="0"/>
              </a:rPr>
              <a:t>Reduce greenhouse gas emissions</a:t>
            </a:r>
          </a:p>
          <a:p>
            <a:pPr lvl="1"/>
            <a:r>
              <a:rPr lang="en-US" dirty="0">
                <a:solidFill>
                  <a:schemeClr val="tx1"/>
                </a:solidFill>
                <a:latin typeface="Arial" panose="020B0604020202020204" pitchFamily="34" charset="0"/>
              </a:rPr>
              <a:t>Increase the health of occupants</a:t>
            </a:r>
            <a:endParaRPr lang="en-US" dirty="0">
              <a:solidFill>
                <a:schemeClr val="tx1"/>
              </a:solidFill>
            </a:endParaRPr>
          </a:p>
        </p:txBody>
      </p:sp>
    </p:spTree>
    <p:extLst>
      <p:ext uri="{BB962C8B-B14F-4D97-AF65-F5344CB8AC3E}">
        <p14:creationId xmlns:p14="http://schemas.microsoft.com/office/powerpoint/2010/main" val="867122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3" name="Rectangle 22">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6" name="Rectangle 35">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E99E9D-F850-1D4E-7A91-82CB88A51D60}"/>
              </a:ext>
            </a:extLst>
          </p:cNvPr>
          <p:cNvPicPr>
            <a:picLocks noChangeAspect="1"/>
          </p:cNvPicPr>
          <p:nvPr/>
        </p:nvPicPr>
        <p:blipFill rotWithShape="1">
          <a:blip r:embed="rId2"/>
          <a:srcRect t="7391" r="1" b="6090"/>
          <a:stretch/>
        </p:blipFill>
        <p:spPr>
          <a:xfrm>
            <a:off x="568452" y="571500"/>
            <a:ext cx="11055096" cy="5715000"/>
          </a:xfrm>
          <a:prstGeom prst="rect">
            <a:avLst/>
          </a:prstGeom>
        </p:spPr>
      </p:pic>
    </p:spTree>
    <p:extLst>
      <p:ext uri="{BB962C8B-B14F-4D97-AF65-F5344CB8AC3E}">
        <p14:creationId xmlns:p14="http://schemas.microsoft.com/office/powerpoint/2010/main" val="3854756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0A91-BF85-63E2-2CCB-DB0B877FC49C}"/>
              </a:ext>
            </a:extLst>
          </p:cNvPr>
          <p:cNvSpPr>
            <a:spLocks noGrp="1"/>
          </p:cNvSpPr>
          <p:nvPr>
            <p:ph type="title"/>
          </p:nvPr>
        </p:nvSpPr>
        <p:spPr/>
        <p:txBody>
          <a:bodyPr/>
          <a:lstStyle/>
          <a:p>
            <a:r>
              <a:rPr lang="en-US" dirty="0"/>
              <a:t>Health and Safety Code</a:t>
            </a:r>
          </a:p>
        </p:txBody>
      </p:sp>
      <p:sp>
        <p:nvSpPr>
          <p:cNvPr id="3" name="Content Placeholder 2">
            <a:extLst>
              <a:ext uri="{FF2B5EF4-FFF2-40B4-BE49-F238E27FC236}">
                <a16:creationId xmlns:a16="http://schemas.microsoft.com/office/drawing/2014/main" id="{5F4B07DC-E04E-2977-5591-3E477C71F7E3}"/>
              </a:ext>
            </a:extLst>
          </p:cNvPr>
          <p:cNvSpPr>
            <a:spLocks noGrp="1"/>
          </p:cNvSpPr>
          <p:nvPr>
            <p:ph idx="1"/>
          </p:nvPr>
        </p:nvSpPr>
        <p:spPr/>
        <p:txBody>
          <a:bodyPr/>
          <a:lstStyle/>
          <a:p>
            <a:r>
              <a:rPr lang="en-US" sz="1800" dirty="0">
                <a:solidFill>
                  <a:srgbClr val="242424"/>
                </a:solidFill>
                <a:effectLst/>
                <a:latin typeface="Arial" panose="020B0604020202020204" pitchFamily="34" charset="0"/>
                <a:ea typeface="Times New Roman" panose="02020603050405020304" pitchFamily="18" charset="0"/>
              </a:rPr>
              <a:t>The SFM holds the broad authority. </a:t>
            </a:r>
          </a:p>
          <a:p>
            <a:r>
              <a:rPr lang="en-US" sz="1800" dirty="0">
                <a:solidFill>
                  <a:srgbClr val="242424"/>
                </a:solidFill>
                <a:effectLst/>
                <a:latin typeface="Arial" panose="020B0604020202020204" pitchFamily="34" charset="0"/>
                <a:ea typeface="Times New Roman" panose="02020603050405020304" pitchFamily="18" charset="0"/>
              </a:rPr>
              <a:t>The SFM continuously reviews and updates with the latest industry standards and technological advancements. </a:t>
            </a:r>
          </a:p>
          <a:p>
            <a:r>
              <a:rPr lang="en-US" dirty="0">
                <a:solidFill>
                  <a:srgbClr val="242424"/>
                </a:solidFill>
                <a:latin typeface="Arial" panose="020B0604020202020204" pitchFamily="34" charset="0"/>
                <a:ea typeface="Times New Roman" panose="02020603050405020304" pitchFamily="18" charset="0"/>
              </a:rPr>
              <a:t>P</a:t>
            </a:r>
            <a:r>
              <a:rPr lang="en-US" sz="1800" dirty="0">
                <a:solidFill>
                  <a:srgbClr val="242424"/>
                </a:solidFill>
                <a:effectLst/>
                <a:latin typeface="Arial" panose="020B0604020202020204" pitchFamily="34" charset="0"/>
                <a:ea typeface="Times New Roman" panose="02020603050405020304" pitchFamily="18" charset="0"/>
              </a:rPr>
              <a:t>roactive approach with the collaboration with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stakeholders, experts, and public entities this safeguards the SFM’s vital role in protecting the lives and properties of Californians from the treat of fire related incidents.</a:t>
            </a:r>
            <a:endParaRPr lang="en-US" dirty="0"/>
          </a:p>
        </p:txBody>
      </p:sp>
      <p:sp>
        <p:nvSpPr>
          <p:cNvPr id="4" name="Text Placeholder 3">
            <a:extLst>
              <a:ext uri="{FF2B5EF4-FFF2-40B4-BE49-F238E27FC236}">
                <a16:creationId xmlns:a16="http://schemas.microsoft.com/office/drawing/2014/main" id="{03D722EC-D83E-DB1A-5B74-43F88644976F}"/>
              </a:ext>
            </a:extLst>
          </p:cNvPr>
          <p:cNvSpPr>
            <a:spLocks noGrp="1"/>
          </p:cNvSpPr>
          <p:nvPr>
            <p:ph type="body" sz="half" idx="2"/>
          </p:nvPr>
        </p:nvSpPr>
        <p:spPr>
          <a:xfrm>
            <a:off x="677334" y="2777069"/>
            <a:ext cx="3854528" cy="2960343"/>
          </a:xfrm>
        </p:spPr>
        <p:txBody>
          <a:bodyPr/>
          <a:lstStyle/>
          <a:p>
            <a:r>
              <a:rPr lang="en-US" sz="1800" dirty="0">
                <a:effectLst/>
                <a:latin typeface="Arial" panose="020B0604020202020204" pitchFamily="34" charset="0"/>
                <a:ea typeface="Times New Roman" panose="02020603050405020304" pitchFamily="18" charset="0"/>
              </a:rPr>
              <a:t>HSC 13108,13113, 13114, 13132, 13145, 13146, 13210, 13211, 16022.5, 17921, 18949.2; </a:t>
            </a:r>
          </a:p>
          <a:p>
            <a:r>
              <a:rPr lang="en-US" sz="1800" dirty="0">
                <a:effectLst/>
                <a:latin typeface="Arial" panose="020B0604020202020204" pitchFamily="34" charset="0"/>
                <a:ea typeface="Times New Roman" panose="02020603050405020304" pitchFamily="18" charset="0"/>
              </a:rPr>
              <a:t>GOV 51189;</a:t>
            </a:r>
          </a:p>
          <a:p>
            <a:r>
              <a:rPr lang="en-US" sz="1800" dirty="0">
                <a:effectLst/>
                <a:latin typeface="Arial" panose="020B0604020202020204" pitchFamily="34" charset="0"/>
                <a:ea typeface="Times New Roman" panose="02020603050405020304" pitchFamily="18" charset="0"/>
              </a:rPr>
              <a:t>EDC 17074.50; </a:t>
            </a:r>
          </a:p>
          <a:p>
            <a:r>
              <a:rPr lang="en-US" sz="1800" dirty="0">
                <a:effectLst/>
                <a:latin typeface="Arial" panose="020B0604020202020204" pitchFamily="34" charset="0"/>
                <a:ea typeface="Times New Roman" panose="02020603050405020304" pitchFamily="18" charset="0"/>
              </a:rPr>
              <a:t>etc.</a:t>
            </a:r>
            <a:endParaRPr lang="en-US" dirty="0"/>
          </a:p>
        </p:txBody>
      </p:sp>
      <p:pic>
        <p:nvPicPr>
          <p:cNvPr id="1026" name="Picture 2" descr="AN vs IN Authority - Connecting the Dots">
            <a:extLst>
              <a:ext uri="{FF2B5EF4-FFF2-40B4-BE49-F238E27FC236}">
                <a16:creationId xmlns:a16="http://schemas.microsoft.com/office/drawing/2014/main" id="{7271D65B-7B64-194B-37BD-B704EE0E3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5312"/>
            <a:ext cx="2181225"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511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E9F2B-63A9-15F0-DB36-342DE2B1469D}"/>
              </a:ext>
            </a:extLst>
          </p:cNvPr>
          <p:cNvSpPr>
            <a:spLocks noGrp="1"/>
          </p:cNvSpPr>
          <p:nvPr>
            <p:ph type="title"/>
          </p:nvPr>
        </p:nvSpPr>
        <p:spPr>
          <a:xfrm>
            <a:off x="1286933" y="609600"/>
            <a:ext cx="10197494" cy="1099457"/>
          </a:xfrm>
        </p:spPr>
        <p:txBody>
          <a:bodyPr vert="horz" lIns="91440" tIns="45720" rIns="91440" bIns="45720" rtlCol="0" anchor="t">
            <a:normAutofit/>
          </a:bodyPr>
          <a:lstStyle/>
          <a:p>
            <a:r>
              <a:rPr lang="en-US" dirty="0"/>
              <a:t>2023 SFM Legislative Changes</a:t>
            </a:r>
          </a:p>
        </p:txBody>
      </p:sp>
      <p:sp>
        <p:nvSpPr>
          <p:cNvPr id="24" name="Isosceles Triangle 2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60E18C4-B313-FE8F-C8E2-D459AC6699D0}"/>
              </a:ext>
            </a:extLst>
          </p:cNvPr>
          <p:cNvSpPr>
            <a:spLocks/>
          </p:cNvSpPr>
          <p:nvPr/>
        </p:nvSpPr>
        <p:spPr>
          <a:xfrm>
            <a:off x="1562068" y="1948543"/>
            <a:ext cx="4413366" cy="4093481"/>
          </a:xfrm>
          <a:prstGeom prst="rect">
            <a:avLst/>
          </a:prstGeom>
        </p:spPr>
        <p:txBody>
          <a:bodyPr>
            <a:normAutofit/>
          </a:bodyPr>
          <a:lstStyle/>
          <a:p>
            <a:pPr defTabSz="960120">
              <a:spcAft>
                <a:spcPts val="600"/>
              </a:spcAft>
            </a:pPr>
            <a:endParaRPr lang="en-US" sz="1890" kern="1200">
              <a:solidFill>
                <a:srgbClr val="000000"/>
              </a:solidFill>
              <a:latin typeface="Arial" panose="020B0604020202020204" pitchFamily="34" charset="0"/>
              <a:ea typeface="+mn-ea"/>
              <a:cs typeface="+mn-cs"/>
            </a:endParaRPr>
          </a:p>
          <a:p>
            <a:pPr defTabSz="960120">
              <a:spcAft>
                <a:spcPts val="600"/>
              </a:spcAft>
            </a:pPr>
            <a:r>
              <a:rPr lang="en-US" sz="1890" kern="1200">
                <a:solidFill>
                  <a:srgbClr val="0000FF"/>
                </a:solidFill>
                <a:latin typeface="Arial" panose="020B0604020202020204" pitchFamily="34" charset="0"/>
                <a:ea typeface="+mn-ea"/>
                <a:cs typeface="+mn-cs"/>
              </a:rPr>
              <a:t>AB 835 (Lee, Chapter 345, Statutes of 2023) State Fire Marshal: building standards: single-exit, single stairway apartment houses: report</a:t>
            </a:r>
            <a:endParaRPr lang="en-US" sz="1800" b="0" i="0" u="none" strike="noStrike" baseline="0">
              <a:solidFill>
                <a:srgbClr val="000000"/>
              </a:solidFill>
              <a:latin typeface="Arial" panose="020B0604020202020204" pitchFamily="34" charset="0"/>
            </a:endParaRPr>
          </a:p>
        </p:txBody>
      </p:sp>
      <p:sp>
        <p:nvSpPr>
          <p:cNvPr id="4" name="Content Placeholder 3">
            <a:extLst>
              <a:ext uri="{FF2B5EF4-FFF2-40B4-BE49-F238E27FC236}">
                <a16:creationId xmlns:a16="http://schemas.microsoft.com/office/drawing/2014/main" id="{959C41F4-0038-56D3-B9EB-ED38FEC5914D}"/>
              </a:ext>
            </a:extLst>
          </p:cNvPr>
          <p:cNvSpPr>
            <a:spLocks/>
          </p:cNvSpPr>
          <p:nvPr/>
        </p:nvSpPr>
        <p:spPr>
          <a:xfrm>
            <a:off x="6216565" y="1948543"/>
            <a:ext cx="4413365" cy="4093482"/>
          </a:xfrm>
          <a:prstGeom prst="rect">
            <a:avLst/>
          </a:prstGeom>
        </p:spPr>
        <p:txBody>
          <a:bodyPr>
            <a:normAutofit/>
          </a:bodyPr>
          <a:lstStyle/>
          <a:p>
            <a:pPr defTabSz="960120">
              <a:spcAft>
                <a:spcPts val="600"/>
              </a:spcAft>
            </a:pPr>
            <a:r>
              <a:rPr lang="en-US" sz="1890" kern="1200" dirty="0">
                <a:solidFill>
                  <a:srgbClr val="000000"/>
                </a:solidFill>
                <a:latin typeface="Arial" panose="020B0604020202020204" pitchFamily="34" charset="0"/>
                <a:ea typeface="+mn-ea"/>
                <a:cs typeface="+mn-cs"/>
              </a:rPr>
              <a:t>This bill requires the State Fire Marshal (SFM) to research standards for single-exit, single-stairway apartment houses, with more than two dwelling units, in buildings above three stories and provide a report to specified legislative committees and to the California Building Standards Commission by January 1, 2026. </a:t>
            </a:r>
            <a:endParaRPr lang="en-US" dirty="0"/>
          </a:p>
        </p:txBody>
      </p:sp>
    </p:spTree>
    <p:extLst>
      <p:ext uri="{BB962C8B-B14F-4D97-AF65-F5344CB8AC3E}">
        <p14:creationId xmlns:p14="http://schemas.microsoft.com/office/powerpoint/2010/main" val="27664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7AB3B-9395-82DC-1EEE-7CDC9D9FD1A1}"/>
              </a:ext>
            </a:extLst>
          </p:cNvPr>
          <p:cNvSpPr>
            <a:spLocks noGrp="1"/>
          </p:cNvSpPr>
          <p:nvPr>
            <p:ph type="title"/>
          </p:nvPr>
        </p:nvSpPr>
        <p:spPr>
          <a:xfrm>
            <a:off x="1043950" y="1179151"/>
            <a:ext cx="3300646" cy="4463889"/>
          </a:xfrm>
        </p:spPr>
        <p:txBody>
          <a:bodyPr anchor="ctr">
            <a:normAutofit/>
          </a:bodyPr>
          <a:lstStyle/>
          <a:p>
            <a:r>
              <a:rPr lang="en-US"/>
              <a:t>2027 Edition of  International Codes</a:t>
            </a:r>
            <a:endParaRPr lang="en-US" dirty="0"/>
          </a:p>
        </p:txBody>
      </p:sp>
      <p:sp>
        <p:nvSpPr>
          <p:cNvPr id="89" name="Isosceles Triangle 88">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 name="Straight Connector 89">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91" name="Content Placeholder 8">
            <a:extLst>
              <a:ext uri="{FF2B5EF4-FFF2-40B4-BE49-F238E27FC236}">
                <a16:creationId xmlns:a16="http://schemas.microsoft.com/office/drawing/2014/main" id="{6B13FCCB-81D0-7D9C-4DE1-A81715DB525C}"/>
              </a:ext>
            </a:extLst>
          </p:cNvPr>
          <p:cNvSpPr>
            <a:spLocks noGrp="1"/>
          </p:cNvSpPr>
          <p:nvPr>
            <p:ph idx="1"/>
          </p:nvPr>
        </p:nvSpPr>
        <p:spPr>
          <a:xfrm>
            <a:off x="4978918" y="1109145"/>
            <a:ext cx="6341016" cy="4603900"/>
          </a:xfrm>
        </p:spPr>
        <p:txBody>
          <a:bodyPr anchor="ctr">
            <a:normAutofit/>
          </a:bodyPr>
          <a:lstStyle/>
          <a:p>
            <a:pPr marL="0" indent="0">
              <a:buNone/>
            </a:pPr>
            <a:r>
              <a:rPr lang="en-US" sz="1700" b="1" i="0" dirty="0">
                <a:solidFill>
                  <a:schemeClr val="tx1"/>
                </a:solidFill>
                <a:effectLst/>
                <a:latin typeface="Roboto" panose="02000000000000000000" pitchFamily="2" charset="0"/>
              </a:rPr>
              <a:t>2024 Committee Action Hearings – Group A #1</a:t>
            </a:r>
          </a:p>
          <a:p>
            <a:pPr marL="0" indent="0">
              <a:buNone/>
            </a:pPr>
            <a:r>
              <a:rPr lang="en-US" sz="1700" b="0" i="0" dirty="0">
                <a:solidFill>
                  <a:schemeClr val="tx1"/>
                </a:solidFill>
                <a:effectLst/>
                <a:latin typeface="Roboto" panose="02000000000000000000" pitchFamily="2" charset="0"/>
              </a:rPr>
              <a:t>April 7–16, 2024</a:t>
            </a:r>
          </a:p>
          <a:p>
            <a:pPr marL="0" indent="0">
              <a:buNone/>
            </a:pPr>
            <a:r>
              <a:rPr lang="en-US" sz="1700" b="1" i="0" dirty="0">
                <a:solidFill>
                  <a:schemeClr val="tx1"/>
                </a:solidFill>
                <a:effectLst/>
                <a:latin typeface="Roboto" panose="02000000000000000000" pitchFamily="2" charset="0"/>
              </a:rPr>
              <a:t>Doubletree at the entrance to Universal Orlando</a:t>
            </a:r>
            <a:endParaRPr lang="en-US" sz="1700" b="0" i="0" dirty="0">
              <a:solidFill>
                <a:schemeClr val="tx1"/>
              </a:solidFill>
              <a:effectLst/>
              <a:latin typeface="Roboto" panose="02000000000000000000" pitchFamily="2" charset="0"/>
            </a:endParaRPr>
          </a:p>
          <a:p>
            <a:pPr marL="0" indent="0">
              <a:buNone/>
            </a:pPr>
            <a:r>
              <a:rPr lang="en-US" sz="1700" b="0" i="1" dirty="0">
                <a:solidFill>
                  <a:schemeClr val="tx1"/>
                </a:solidFill>
                <a:effectLst/>
                <a:latin typeface="Roboto" panose="02000000000000000000" pitchFamily="2" charset="0"/>
              </a:rPr>
              <a:t>5780 Major Blvd</a:t>
            </a:r>
            <a:br>
              <a:rPr lang="en-US" sz="1700" b="0" i="1" dirty="0">
                <a:solidFill>
                  <a:schemeClr val="tx1"/>
                </a:solidFill>
                <a:effectLst/>
                <a:latin typeface="Roboto" panose="02000000000000000000" pitchFamily="2" charset="0"/>
              </a:rPr>
            </a:br>
            <a:r>
              <a:rPr lang="en-US" sz="1700" b="0" i="1" dirty="0">
                <a:solidFill>
                  <a:schemeClr val="tx1"/>
                </a:solidFill>
                <a:effectLst/>
                <a:latin typeface="Roboto" panose="02000000000000000000" pitchFamily="2" charset="0"/>
              </a:rPr>
              <a:t>Orlando, FL</a:t>
            </a:r>
            <a:endParaRPr lang="en-US" sz="1700" b="0" i="0" dirty="0">
              <a:solidFill>
                <a:schemeClr val="tx1"/>
              </a:solidFill>
              <a:effectLst/>
              <a:latin typeface="Roboto" panose="02000000000000000000" pitchFamily="2" charset="0"/>
            </a:endParaRPr>
          </a:p>
          <a:p>
            <a:pPr marL="0" indent="0">
              <a:buNone/>
            </a:pPr>
            <a:r>
              <a:rPr lang="en-US" sz="1700" b="1" i="0" dirty="0">
                <a:solidFill>
                  <a:schemeClr val="tx1"/>
                </a:solidFill>
                <a:effectLst/>
                <a:latin typeface="Roboto" panose="02000000000000000000" pitchFamily="2" charset="0"/>
              </a:rPr>
              <a:t>2024 Annual Conference, Expo and</a:t>
            </a:r>
            <a:br>
              <a:rPr lang="en-US" sz="1700" b="1" i="0" dirty="0">
                <a:solidFill>
                  <a:schemeClr val="tx1"/>
                </a:solidFill>
                <a:effectLst/>
                <a:latin typeface="Roboto" panose="02000000000000000000" pitchFamily="2" charset="0"/>
              </a:rPr>
            </a:br>
            <a:r>
              <a:rPr lang="en-US" sz="1700" b="1" i="0" dirty="0">
                <a:solidFill>
                  <a:schemeClr val="tx1"/>
                </a:solidFill>
                <a:effectLst/>
                <a:latin typeface="Roboto" panose="02000000000000000000" pitchFamily="2" charset="0"/>
              </a:rPr>
              <a:t>Committee Action Hearings – Group A #2</a:t>
            </a:r>
          </a:p>
          <a:p>
            <a:pPr marL="0" indent="0">
              <a:buNone/>
            </a:pPr>
            <a:r>
              <a:rPr lang="en-US" sz="1700" b="0" i="0" dirty="0">
                <a:solidFill>
                  <a:schemeClr val="tx1"/>
                </a:solidFill>
                <a:effectLst/>
                <a:latin typeface="Roboto" panose="02000000000000000000" pitchFamily="2" charset="0"/>
              </a:rPr>
              <a:t>Annual Conference: October 20–23, 2024</a:t>
            </a:r>
          </a:p>
          <a:p>
            <a:pPr marL="0" indent="0">
              <a:buNone/>
            </a:pPr>
            <a:r>
              <a:rPr lang="en-US" sz="1700" b="0" i="0" dirty="0">
                <a:solidFill>
                  <a:schemeClr val="tx1"/>
                </a:solidFill>
                <a:effectLst/>
                <a:latin typeface="Roboto" panose="02000000000000000000" pitchFamily="2" charset="0"/>
              </a:rPr>
              <a:t>Expo: October 20–21, 2024</a:t>
            </a:r>
          </a:p>
          <a:p>
            <a:pPr marL="0" indent="0">
              <a:buNone/>
            </a:pPr>
            <a:r>
              <a:rPr lang="en-US" sz="1700" b="1" i="0" dirty="0">
                <a:solidFill>
                  <a:schemeClr val="tx1"/>
                </a:solidFill>
                <a:effectLst/>
                <a:highlight>
                  <a:srgbClr val="FFFF00"/>
                </a:highlight>
                <a:latin typeface="Roboto" panose="02000000000000000000" pitchFamily="2" charset="0"/>
              </a:rPr>
              <a:t>Group A Committee Action Hearings #2: October 23–31, 2024</a:t>
            </a:r>
          </a:p>
          <a:p>
            <a:pPr marL="0" indent="0">
              <a:buNone/>
            </a:pPr>
            <a:r>
              <a:rPr lang="en-US" sz="1700" b="1" i="0" dirty="0">
                <a:solidFill>
                  <a:schemeClr val="tx1"/>
                </a:solidFill>
                <a:effectLst/>
                <a:highlight>
                  <a:srgbClr val="FFFF00"/>
                </a:highlight>
                <a:latin typeface="Roboto" panose="02000000000000000000" pitchFamily="2" charset="0"/>
              </a:rPr>
              <a:t>Long Beach Convention Center</a:t>
            </a:r>
            <a:endParaRPr lang="en-US" sz="1700" b="0" i="0" dirty="0">
              <a:solidFill>
                <a:schemeClr val="tx1"/>
              </a:solidFill>
              <a:effectLst/>
              <a:highlight>
                <a:srgbClr val="FFFF00"/>
              </a:highlight>
              <a:latin typeface="Roboto" panose="02000000000000000000" pitchFamily="2" charset="0"/>
            </a:endParaRPr>
          </a:p>
          <a:p>
            <a:pPr marL="0" indent="0">
              <a:buNone/>
            </a:pPr>
            <a:r>
              <a:rPr lang="en-US" sz="1700" b="0" i="1" dirty="0">
                <a:solidFill>
                  <a:schemeClr val="tx1"/>
                </a:solidFill>
                <a:effectLst/>
                <a:highlight>
                  <a:srgbClr val="FFFF00"/>
                </a:highlight>
                <a:latin typeface="Roboto" panose="02000000000000000000" pitchFamily="2" charset="0"/>
              </a:rPr>
              <a:t>300 E Ocean Blvd</a:t>
            </a:r>
            <a:br>
              <a:rPr lang="en-US" sz="1700" b="0" i="1" dirty="0">
                <a:solidFill>
                  <a:schemeClr val="tx1"/>
                </a:solidFill>
                <a:effectLst/>
                <a:highlight>
                  <a:srgbClr val="FFFF00"/>
                </a:highlight>
                <a:latin typeface="Roboto" panose="02000000000000000000" pitchFamily="2" charset="0"/>
              </a:rPr>
            </a:br>
            <a:r>
              <a:rPr lang="en-US" sz="1700" b="0" i="1" dirty="0">
                <a:solidFill>
                  <a:schemeClr val="tx1"/>
                </a:solidFill>
                <a:effectLst/>
                <a:highlight>
                  <a:srgbClr val="FFFF00"/>
                </a:highlight>
                <a:latin typeface="Roboto" panose="02000000000000000000" pitchFamily="2" charset="0"/>
              </a:rPr>
              <a:t>Long Beach, CA</a:t>
            </a:r>
            <a:endParaRPr lang="en-US" sz="1700" b="0" i="0" dirty="0">
              <a:solidFill>
                <a:schemeClr val="tx1"/>
              </a:solidFill>
              <a:effectLst/>
              <a:highlight>
                <a:srgbClr val="FFFF00"/>
              </a:highlight>
              <a:latin typeface="Roboto" panose="02000000000000000000" pitchFamily="2" charset="0"/>
            </a:endParaRPr>
          </a:p>
          <a:p>
            <a:endParaRPr lang="en-US" sz="1700" dirty="0"/>
          </a:p>
        </p:txBody>
      </p:sp>
      <p:sp>
        <p:nvSpPr>
          <p:cNvPr id="92" name="Isosceles Triangle 91">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86639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2F5C49-14BE-AC09-1EBE-C92416E1843D}"/>
              </a:ext>
            </a:extLst>
          </p:cNvPr>
          <p:cNvSpPr>
            <a:spLocks noGrp="1"/>
          </p:cNvSpPr>
          <p:nvPr>
            <p:ph type="title"/>
          </p:nvPr>
        </p:nvSpPr>
        <p:spPr>
          <a:xfrm>
            <a:off x="-1418751" y="229710"/>
            <a:ext cx="8596668" cy="1826581"/>
          </a:xfrm>
        </p:spPr>
        <p:txBody>
          <a:bodyPr vert="horz" lIns="91440" tIns="45720" rIns="91440" bIns="45720" rtlCol="0" anchor="t">
            <a:normAutofit/>
          </a:bodyPr>
          <a:lstStyle/>
          <a:p>
            <a:pPr algn="ctr">
              <a:lnSpc>
                <a:spcPct val="90000"/>
              </a:lnSpc>
            </a:pPr>
            <a:r>
              <a:rPr lang="en-US" sz="5400" dirty="0"/>
              <a:t>Questions?</a:t>
            </a:r>
          </a:p>
        </p:txBody>
      </p:sp>
      <p:pic>
        <p:nvPicPr>
          <p:cNvPr id="7" name="Content Placeholder 6" descr="A picture containing outdoor, sky, mountain, house&#10;&#10;Description automatically generated">
            <a:extLst>
              <a:ext uri="{FF2B5EF4-FFF2-40B4-BE49-F238E27FC236}">
                <a16:creationId xmlns:a16="http://schemas.microsoft.com/office/drawing/2014/main" id="{C56A8386-1E46-B5D1-3401-956ECFD3B28E}"/>
              </a:ext>
            </a:extLst>
          </p:cNvPr>
          <p:cNvPicPr>
            <a:picLocks noChangeAspect="1"/>
          </p:cNvPicPr>
          <p:nvPr/>
        </p:nvPicPr>
        <p:blipFill rotWithShape="1">
          <a:blip r:embed="rId3"/>
          <a:srcRect l="4873" t="26509" r="2798" b="23340"/>
          <a:stretch/>
        </p:blipFill>
        <p:spPr>
          <a:xfrm>
            <a:off x="5883879" y="10"/>
            <a:ext cx="6304947" cy="2285990"/>
          </a:xfrm>
          <a:custGeom>
            <a:avLst/>
            <a:gdLst/>
            <a:ahLst/>
            <a:cxnLst/>
            <a:rect l="l" t="t" r="r" b="b"/>
            <a:pathLst>
              <a:path w="6304947" h="2286000">
                <a:moveTo>
                  <a:pt x="0" y="0"/>
                </a:moveTo>
                <a:lnTo>
                  <a:pt x="6304947" y="0"/>
                </a:lnTo>
                <a:lnTo>
                  <a:pt x="6304947" y="2286000"/>
                </a:lnTo>
                <a:lnTo>
                  <a:pt x="720670" y="2286000"/>
                </a:lnTo>
                <a:close/>
              </a:path>
            </a:pathLst>
          </a:custGeom>
        </p:spPr>
      </p:pic>
      <p:pic>
        <p:nvPicPr>
          <p:cNvPr id="9" name="Picture 8">
            <a:extLst>
              <a:ext uri="{FF2B5EF4-FFF2-40B4-BE49-F238E27FC236}">
                <a16:creationId xmlns:a16="http://schemas.microsoft.com/office/drawing/2014/main" id="{2B1B47F8-E71C-D4A5-D69E-5B026A0C2232}"/>
              </a:ext>
            </a:extLst>
          </p:cNvPr>
          <p:cNvPicPr>
            <a:picLocks noChangeAspect="1"/>
          </p:cNvPicPr>
          <p:nvPr/>
        </p:nvPicPr>
        <p:blipFill>
          <a:blip r:embed="rId4">
            <a:extLst>
              <a:ext uri="{28A0092B-C50C-407E-A947-70E740481C1C}">
                <a14:useLocalDpi xmlns:a14="http://schemas.microsoft.com/office/drawing/2010/main" val="0"/>
              </a:ext>
            </a:extLst>
          </a:blip>
          <a:srcRect t="22706" b="22706"/>
          <a:stretch/>
        </p:blipFill>
        <p:spPr>
          <a:xfrm>
            <a:off x="6604548" y="2286000"/>
            <a:ext cx="5584275" cy="2286000"/>
          </a:xfrm>
          <a:custGeom>
            <a:avLst/>
            <a:gdLst/>
            <a:ahLst/>
            <a:cxnLst/>
            <a:rect l="l" t="t" r="r" b="b"/>
            <a:pathLst>
              <a:path w="5584275" h="2286000">
                <a:moveTo>
                  <a:pt x="0" y="0"/>
                </a:moveTo>
                <a:lnTo>
                  <a:pt x="5584275" y="0"/>
                </a:lnTo>
                <a:lnTo>
                  <a:pt x="5584275" y="2286000"/>
                </a:lnTo>
                <a:lnTo>
                  <a:pt x="626046" y="2286000"/>
                </a:lnTo>
                <a:lnTo>
                  <a:pt x="692258" y="2195876"/>
                </a:lnTo>
                <a:close/>
              </a:path>
            </a:pathLst>
          </a:custGeom>
        </p:spPr>
      </p:pic>
      <p:pic>
        <p:nvPicPr>
          <p:cNvPr id="21" name="Picture 20">
            <a:extLst>
              <a:ext uri="{FF2B5EF4-FFF2-40B4-BE49-F238E27FC236}">
                <a16:creationId xmlns:a16="http://schemas.microsoft.com/office/drawing/2014/main" id="{854DF5FC-4888-3EA2-866C-CBB20781A305}"/>
              </a:ext>
            </a:extLst>
          </p:cNvPr>
          <p:cNvPicPr/>
          <p:nvPr/>
        </p:nvPicPr>
        <p:blipFill>
          <a:blip r:embed="rId5">
            <a:extLst>
              <a:ext uri="{28A0092B-C50C-407E-A947-70E740481C1C}">
                <a14:useLocalDpi xmlns:a14="http://schemas.microsoft.com/office/drawing/2010/main" val="0"/>
              </a:ext>
            </a:extLst>
          </a:blip>
          <a:srcRect t="27056" b="27056"/>
          <a:stretch/>
        </p:blipFill>
        <p:spPr>
          <a:xfrm>
            <a:off x="5551112" y="4572000"/>
            <a:ext cx="6640888" cy="2286000"/>
          </a:xfrm>
          <a:custGeom>
            <a:avLst/>
            <a:gdLst/>
            <a:ahLst/>
            <a:cxnLst/>
            <a:rect l="l" t="t" r="r" b="b"/>
            <a:pathLst>
              <a:path w="6640888" h="2286000">
                <a:moveTo>
                  <a:pt x="1679482" y="0"/>
                </a:moveTo>
                <a:lnTo>
                  <a:pt x="6640888" y="0"/>
                </a:lnTo>
                <a:lnTo>
                  <a:pt x="6640888" y="2286000"/>
                </a:lnTo>
                <a:lnTo>
                  <a:pt x="0" y="2286000"/>
                </a:lnTo>
                <a:close/>
              </a:path>
            </a:pathLst>
          </a:custGeom>
        </p:spPr>
      </p:pic>
      <p:cxnSp>
        <p:nvCxnSpPr>
          <p:cNvPr id="6" name="Straight Connector 5">
            <a:extLst>
              <a:ext uri="{FF2B5EF4-FFF2-40B4-BE49-F238E27FC236}">
                <a16:creationId xmlns:a16="http://schemas.microsoft.com/office/drawing/2014/main" id="{34748946-8040-75C4-EA1A-9964B740327B}"/>
              </a:ext>
            </a:extLst>
          </p:cNvPr>
          <p:cNvCxnSpPr>
            <a:cxnSpLocks/>
          </p:cNvCxnSpPr>
          <p:nvPr/>
        </p:nvCxnSpPr>
        <p:spPr>
          <a:xfrm>
            <a:off x="622190" y="1099345"/>
            <a:ext cx="4795347"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2" name="Picture 1">
            <a:extLst>
              <a:ext uri="{FF2B5EF4-FFF2-40B4-BE49-F238E27FC236}">
                <a16:creationId xmlns:a16="http://schemas.microsoft.com/office/drawing/2014/main" id="{0F34CCCF-2FB2-F5D9-00F4-55F7997F85D0}"/>
              </a:ext>
            </a:extLst>
          </p:cNvPr>
          <p:cNvPicPr/>
          <p:nvPr/>
        </p:nvPicPr>
        <p:blipFill>
          <a:blip r:embed="rId6">
            <a:extLst>
              <a:ext uri="{28A0092B-C50C-407E-A947-70E740481C1C}">
                <a14:useLocalDpi xmlns:a14="http://schemas.microsoft.com/office/drawing/2010/main" val="0"/>
              </a:ext>
            </a:extLst>
          </a:blip>
          <a:srcRect/>
          <a:stretch/>
        </p:blipFill>
        <p:spPr>
          <a:xfrm>
            <a:off x="10540535" y="5099085"/>
            <a:ext cx="1252387" cy="1631442"/>
          </a:xfrm>
          <a:prstGeom prst="rect">
            <a:avLst/>
          </a:prstGeom>
        </p:spPr>
      </p:pic>
    </p:spTree>
    <p:extLst>
      <p:ext uri="{BB962C8B-B14F-4D97-AF65-F5344CB8AC3E}">
        <p14:creationId xmlns:p14="http://schemas.microsoft.com/office/powerpoint/2010/main" val="11429558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46158" y="207499"/>
            <a:ext cx="4054112" cy="808501"/>
          </a:xfrm>
        </p:spPr>
        <p:txBody>
          <a:bodyPr>
            <a:normAutofit/>
          </a:bodyPr>
          <a:lstStyle/>
          <a:p>
            <a:r>
              <a:rPr lang="en-US" dirty="0"/>
              <a:t>Contact</a:t>
            </a:r>
          </a:p>
        </p:txBody>
      </p:sp>
      <p:pic>
        <p:nvPicPr>
          <p:cNvPr id="6" name="Picture Placeholder 5">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839" r="25839"/>
          <a:stretch/>
        </p:blipFill>
        <p:spPr>
          <a:xfrm>
            <a:off x="0" y="-7444"/>
            <a:ext cx="4966447" cy="6846394"/>
          </a:xfrm>
        </p:spPr>
      </p:pic>
      <p:cxnSp>
        <p:nvCxnSpPr>
          <p:cNvPr id="8" name="Straight Connector 7">
            <a:extLst>
              <a:ext uri="{FF2B5EF4-FFF2-40B4-BE49-F238E27FC236}">
                <a16:creationId xmlns:a16="http://schemas.microsoft.com/office/drawing/2014/main" id="{B439B356-D69F-22B3-2EC7-9C98B517A9AA}"/>
              </a:ext>
            </a:extLst>
          </p:cNvPr>
          <p:cNvCxnSpPr>
            <a:cxnSpLocks/>
          </p:cNvCxnSpPr>
          <p:nvPr/>
        </p:nvCxnSpPr>
        <p:spPr>
          <a:xfrm>
            <a:off x="4793153" y="1016000"/>
            <a:ext cx="4795347"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90E0CFB5-BE73-646E-93B9-31064C01BEE6}"/>
              </a:ext>
            </a:extLst>
          </p:cNvPr>
          <p:cNvSpPr txBox="1"/>
          <p:nvPr/>
        </p:nvSpPr>
        <p:spPr>
          <a:xfrm>
            <a:off x="3982209" y="1381815"/>
            <a:ext cx="6108700" cy="885371"/>
          </a:xfrm>
          <a:prstGeom prst="rect">
            <a:avLst/>
          </a:prstGeom>
          <a:noFill/>
        </p:spPr>
        <p:txBody>
          <a:bodyPr wrap="square">
            <a:spAutoFit/>
          </a:bodyPr>
          <a:lstStyle/>
          <a:p>
            <a:pPr marL="1314450" marR="0" lvl="2" indent="-342900" algn="l" defTabSz="914400" rtl="0" eaLnBrk="1" fontAlgn="auto" latinLnBrk="0" hangingPunct="1">
              <a:lnSpc>
                <a:spcPct val="90000"/>
              </a:lnSpc>
              <a:spcBef>
                <a:spcPts val="1000"/>
              </a:spcBef>
              <a:spcAft>
                <a:spcPts val="0"/>
              </a:spcAft>
              <a:buClr>
                <a:srgbClr val="851C00"/>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Crystal.Sujeski@fire.ca.gov</a:t>
            </a:r>
          </a:p>
          <a:p>
            <a:pPr marL="1314450" marR="0" lvl="2" indent="-342900" algn="l" defTabSz="914400" rtl="0" eaLnBrk="1" fontAlgn="auto" latinLnBrk="0" hangingPunct="1">
              <a:lnSpc>
                <a:spcPct val="90000"/>
              </a:lnSpc>
              <a:spcBef>
                <a:spcPts val="1000"/>
              </a:spcBef>
              <a:spcAft>
                <a:spcPts val="0"/>
              </a:spcAft>
              <a:buClr>
                <a:srgbClr val="851C00"/>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510-8446-1276</a:t>
            </a:r>
          </a:p>
        </p:txBody>
      </p:sp>
      <p:pic>
        <p:nvPicPr>
          <p:cNvPr id="3" name="Picture 2">
            <a:extLst>
              <a:ext uri="{FF2B5EF4-FFF2-40B4-BE49-F238E27FC236}">
                <a16:creationId xmlns:a16="http://schemas.microsoft.com/office/drawing/2014/main" id="{2A676357-B1CD-2231-A8FF-1E4D1191052B}"/>
              </a:ext>
            </a:extLst>
          </p:cNvPr>
          <p:cNvPicPr/>
          <p:nvPr/>
        </p:nvPicPr>
        <p:blipFill>
          <a:blip r:embed="rId3">
            <a:extLst>
              <a:ext uri="{28A0092B-C50C-407E-A947-70E740481C1C}">
                <a14:useLocalDpi xmlns:a14="http://schemas.microsoft.com/office/drawing/2010/main" val="0"/>
              </a:ext>
            </a:extLst>
          </a:blip>
          <a:srcRect/>
          <a:stretch/>
        </p:blipFill>
        <p:spPr>
          <a:xfrm>
            <a:off x="10540535" y="5099085"/>
            <a:ext cx="1252387" cy="1631442"/>
          </a:xfrm>
          <a:prstGeom prst="rect">
            <a:avLst/>
          </a:prstGeom>
        </p:spPr>
      </p:pic>
      <p:sp>
        <p:nvSpPr>
          <p:cNvPr id="4" name="TextBox 3">
            <a:extLst>
              <a:ext uri="{FF2B5EF4-FFF2-40B4-BE49-F238E27FC236}">
                <a16:creationId xmlns:a16="http://schemas.microsoft.com/office/drawing/2014/main" id="{D07A5C47-65A4-E727-41C2-30FD8180A7F9}"/>
              </a:ext>
            </a:extLst>
          </p:cNvPr>
          <p:cNvSpPr txBox="1"/>
          <p:nvPr/>
        </p:nvSpPr>
        <p:spPr>
          <a:xfrm>
            <a:off x="4544568" y="3675888"/>
            <a:ext cx="4736592" cy="646331"/>
          </a:xfrm>
          <a:prstGeom prst="rect">
            <a:avLst/>
          </a:prstGeom>
          <a:noFill/>
        </p:spPr>
        <p:txBody>
          <a:bodyPr wrap="square" rtlCol="0">
            <a:spAutoFit/>
          </a:bodyPr>
          <a:lstStyle/>
          <a:p>
            <a:pPr algn="ctr"/>
            <a:r>
              <a:rPr lang="en-US" sz="3600" dirty="0"/>
              <a:t>Thank you!</a:t>
            </a:r>
          </a:p>
        </p:txBody>
      </p:sp>
    </p:spTree>
    <p:extLst>
      <p:ext uri="{BB962C8B-B14F-4D97-AF65-F5344CB8AC3E}">
        <p14:creationId xmlns:p14="http://schemas.microsoft.com/office/powerpoint/2010/main" val="30430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E24B-0D6A-C1A3-804D-8F64B39FCFE3}"/>
              </a:ext>
            </a:extLst>
          </p:cNvPr>
          <p:cNvSpPr>
            <a:spLocks noGrp="1"/>
          </p:cNvSpPr>
          <p:nvPr>
            <p:ph type="title"/>
          </p:nvPr>
        </p:nvSpPr>
        <p:spPr/>
        <p:txBody>
          <a:bodyPr/>
          <a:lstStyle/>
          <a:p>
            <a:r>
              <a:rPr lang="en-US" dirty="0"/>
              <a:t>Resources</a:t>
            </a:r>
          </a:p>
        </p:txBody>
      </p:sp>
      <p:sp>
        <p:nvSpPr>
          <p:cNvPr id="3" name="Picture Placeholder 2">
            <a:extLst>
              <a:ext uri="{FF2B5EF4-FFF2-40B4-BE49-F238E27FC236}">
                <a16:creationId xmlns:a16="http://schemas.microsoft.com/office/drawing/2014/main" id="{DCE773C0-E606-7C7D-054C-A1C31D0902EF}"/>
              </a:ext>
            </a:extLst>
          </p:cNvPr>
          <p:cNvSpPr>
            <a:spLocks noGrp="1"/>
          </p:cNvSpPr>
          <p:nvPr>
            <p:ph type="pic" idx="1"/>
          </p:nvPr>
        </p:nvSpPr>
        <p:spPr/>
        <p:txBody>
          <a:bodyPr>
            <a:normAutofit fontScale="92500" lnSpcReduction="20000"/>
          </a:bodyPr>
          <a:lstStyle/>
          <a:p>
            <a:pPr algn="l"/>
            <a:r>
              <a:rPr lang="en-US" sz="2000" dirty="0">
                <a:solidFill>
                  <a:schemeClr val="tx1"/>
                </a:solidFill>
                <a:latin typeface="Arial" panose="020B0604020202020204" pitchFamily="34" charset="0"/>
                <a:cs typeface="Arial" panose="020B0604020202020204" pitchFamily="34" charset="0"/>
              </a:rPr>
              <a:t>Effective Date: July 1, 2024</a:t>
            </a:r>
          </a:p>
          <a:p>
            <a:pPr algn="l"/>
            <a:r>
              <a:rPr lang="en-US" sz="2000" dirty="0">
                <a:solidFill>
                  <a:schemeClr val="tx1"/>
                </a:solidFill>
                <a:latin typeface="Arial" panose="020B0604020202020204" pitchFamily="34" charset="0"/>
                <a:cs typeface="Arial" panose="020B0604020202020204" pitchFamily="34" charset="0"/>
              </a:rPr>
              <a:t>California Building Standards Commission</a:t>
            </a:r>
          </a:p>
          <a:p>
            <a:pPr lvl="1"/>
            <a:r>
              <a:rPr lang="en-US" sz="18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hlinkClick r:id="rId2"/>
              </a:rPr>
              <a:t>https://www.dgs.ca.gov/BSC/Codes</a:t>
            </a:r>
            <a:endParaRPr lang="en-US" sz="1800" dirty="0">
              <a:solidFill>
                <a:schemeClr val="tx1"/>
              </a:solidFill>
              <a:latin typeface="Arial" panose="020B0604020202020204" pitchFamily="34" charset="0"/>
              <a:cs typeface="Arial" panose="020B0604020202020204" pitchFamily="34" charset="0"/>
            </a:endParaRPr>
          </a:p>
          <a:p>
            <a:pPr algn="l"/>
            <a:r>
              <a:rPr lang="en-US" sz="2000" dirty="0">
                <a:solidFill>
                  <a:schemeClr val="tx1"/>
                </a:solidFill>
                <a:latin typeface="Arial" panose="020B0604020202020204" pitchFamily="34" charset="0"/>
                <a:cs typeface="Arial" panose="020B0604020202020204" pitchFamily="34" charset="0"/>
              </a:rPr>
              <a:t>International Code Council</a:t>
            </a:r>
          </a:p>
          <a:p>
            <a:pPr lvl="1"/>
            <a:r>
              <a:rPr lang="en-US" sz="1800" dirty="0">
                <a:solidFill>
                  <a:schemeClr val="tx1"/>
                </a:solidFill>
                <a:latin typeface="Arial" panose="020B0604020202020204" pitchFamily="34" charset="0"/>
                <a:cs typeface="Arial" panose="020B0604020202020204" pitchFamily="34" charset="0"/>
                <a:hlinkClick r:id="rId3"/>
              </a:rPr>
              <a:t>https://codes.iccsafe.org</a:t>
            </a:r>
            <a:endParaRPr lang="en-US" sz="1800" dirty="0">
              <a:solidFill>
                <a:schemeClr val="tx1"/>
              </a:solidFill>
              <a:latin typeface="Arial" panose="020B0604020202020204" pitchFamily="34" charset="0"/>
              <a:cs typeface="Arial" panose="020B0604020202020204" pitchFamily="34" charset="0"/>
            </a:endParaRPr>
          </a:p>
          <a:p>
            <a:pPr algn="l"/>
            <a:r>
              <a:rPr lang="en-US" sz="2000" dirty="0">
                <a:solidFill>
                  <a:schemeClr val="tx1"/>
                </a:solidFill>
                <a:latin typeface="Arial" panose="020B0604020202020204" pitchFamily="34" charset="0"/>
                <a:cs typeface="Arial" panose="020B0604020202020204" pitchFamily="34" charset="0"/>
              </a:rPr>
              <a:t>NFPA (Part 3 Electrical Code)</a:t>
            </a:r>
          </a:p>
          <a:p>
            <a:pPr lvl="1"/>
            <a:r>
              <a:rPr lang="en-US" sz="18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hlinkClick r:id="rId4"/>
              </a:rPr>
              <a:t>https://www.nfpa.org/codes-and-standards/all-codes-and-standards/codes-and-standards/free-access?mode=view</a:t>
            </a:r>
            <a:endParaRPr lang="en-US" sz="1800" dirty="0">
              <a:solidFill>
                <a:schemeClr val="tx1"/>
              </a:solidFill>
              <a:latin typeface="Arial" panose="020B0604020202020204" pitchFamily="34" charset="0"/>
              <a:cs typeface="Arial" panose="020B0604020202020204" pitchFamily="34" charset="0"/>
            </a:endParaRPr>
          </a:p>
          <a:p>
            <a:pPr algn="l"/>
            <a:r>
              <a:rPr lang="en-US" sz="2000" dirty="0">
                <a:solidFill>
                  <a:schemeClr val="tx1"/>
                </a:solidFill>
                <a:latin typeface="Arial" panose="020B0604020202020204" pitchFamily="34" charset="0"/>
                <a:cs typeface="Arial" panose="020B0604020202020204" pitchFamily="34" charset="0"/>
              </a:rPr>
              <a:t>IAPMO (Part 4 and 5, Mechanical and Plumbing Code</a:t>
            </a:r>
          </a:p>
          <a:p>
            <a:pPr lvl="1"/>
            <a:r>
              <a:rPr lang="en-US" sz="1800" dirty="0">
                <a:solidFill>
                  <a:schemeClr val="tx1"/>
                </a:solidFill>
                <a:latin typeface="Arial" panose="020B0604020202020204" pitchFamily="34" charset="0"/>
                <a:cs typeface="Arial" panose="020B0604020202020204" pitchFamily="34" charset="0"/>
                <a:hlinkClick r:id="rId5"/>
              </a:rPr>
              <a:t>https://epubs.iapmo.org/2022/CMC/index.html</a:t>
            </a:r>
            <a:endParaRPr lang="en-US" sz="1800" dirty="0">
              <a:solidFill>
                <a:schemeClr val="tx1"/>
              </a:solidFill>
              <a:latin typeface="Arial" panose="020B0604020202020204" pitchFamily="34" charset="0"/>
              <a:cs typeface="Arial" panose="020B0604020202020204" pitchFamily="34" charset="0"/>
            </a:endParaRPr>
          </a:p>
          <a:p>
            <a:pPr lvl="1"/>
            <a:r>
              <a:rPr lang="en-US" sz="1800" dirty="0">
                <a:solidFill>
                  <a:schemeClr val="tx1"/>
                </a:solidFill>
                <a:latin typeface="Arial" panose="020B0604020202020204" pitchFamily="34" charset="0"/>
                <a:cs typeface="Arial" panose="020B0604020202020204" pitchFamily="34" charset="0"/>
                <a:hlinkClick r:id="rId6"/>
              </a:rPr>
              <a:t>https://epubs.iapmo.org/2022/CPC/</a:t>
            </a:r>
            <a:endParaRPr lang="en-US" sz="1800" dirty="0">
              <a:solidFill>
                <a:schemeClr val="tx1"/>
              </a:solidFill>
              <a:latin typeface="Arial" panose="020B0604020202020204" pitchFamily="34" charset="0"/>
              <a:cs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0923E719-E765-C196-4765-8967BF1DF8D9}"/>
              </a:ext>
            </a:extLst>
          </p:cNvPr>
          <p:cNvSpPr>
            <a:spLocks noGrp="1"/>
          </p:cNvSpPr>
          <p:nvPr>
            <p:ph type="body" sz="half" idx="2"/>
          </p:nvPr>
        </p:nvSpPr>
        <p:spPr/>
        <p:txBody>
          <a:bodyPr/>
          <a:lstStyle/>
          <a:p>
            <a:r>
              <a:rPr lang="en-US" dirty="0"/>
              <a:t>Publication websites</a:t>
            </a:r>
          </a:p>
        </p:txBody>
      </p:sp>
      <p:pic>
        <p:nvPicPr>
          <p:cNvPr id="7" name="Picture 6">
            <a:extLst>
              <a:ext uri="{FF2B5EF4-FFF2-40B4-BE49-F238E27FC236}">
                <a16:creationId xmlns:a16="http://schemas.microsoft.com/office/drawing/2014/main" id="{2DC8A100-C42C-5D94-24D9-6F7F96966A7B}"/>
              </a:ext>
            </a:extLst>
          </p:cNvPr>
          <p:cNvPicPr>
            <a:picLocks noChangeAspect="1"/>
          </p:cNvPicPr>
          <p:nvPr/>
        </p:nvPicPr>
        <p:blipFill>
          <a:blip r:embed="rId7"/>
          <a:stretch>
            <a:fillRect/>
          </a:stretch>
        </p:blipFill>
        <p:spPr>
          <a:xfrm>
            <a:off x="6449568" y="3834966"/>
            <a:ext cx="4587240" cy="2504874"/>
          </a:xfrm>
          <a:prstGeom prst="rect">
            <a:avLst/>
          </a:prstGeom>
        </p:spPr>
      </p:pic>
    </p:spTree>
    <p:extLst>
      <p:ext uri="{BB962C8B-B14F-4D97-AF65-F5344CB8AC3E}">
        <p14:creationId xmlns:p14="http://schemas.microsoft.com/office/powerpoint/2010/main" val="57197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D63B-5855-C3ED-12B2-59E62DEAB501}"/>
              </a:ext>
            </a:extLst>
          </p:cNvPr>
          <p:cNvSpPr>
            <a:spLocks noGrp="1"/>
          </p:cNvSpPr>
          <p:nvPr>
            <p:ph type="title"/>
          </p:nvPr>
        </p:nvSpPr>
        <p:spPr/>
        <p:txBody>
          <a:bodyPr/>
          <a:lstStyle/>
          <a:p>
            <a:endParaRPr lang="en-US"/>
          </a:p>
        </p:txBody>
      </p:sp>
      <p:pic>
        <p:nvPicPr>
          <p:cNvPr id="6" name="Picture Placeholder 5">
            <a:extLst>
              <a:ext uri="{FF2B5EF4-FFF2-40B4-BE49-F238E27FC236}">
                <a16:creationId xmlns:a16="http://schemas.microsoft.com/office/drawing/2014/main" id="{DDDEBD53-5929-09D4-204A-ADED7D643E0A}"/>
              </a:ext>
            </a:extLst>
          </p:cNvPr>
          <p:cNvPicPr>
            <a:picLocks noGrp="1" noChangeAspect="1"/>
          </p:cNvPicPr>
          <p:nvPr>
            <p:ph type="pic" idx="1"/>
          </p:nvPr>
        </p:nvPicPr>
        <p:blipFill>
          <a:blip r:embed="rId2"/>
          <a:srcRect t="14776" b="14776"/>
          <a:stretch/>
        </p:blipFill>
        <p:spPr>
          <a:xfrm>
            <a:off x="677333" y="609599"/>
            <a:ext cx="8774911" cy="3925455"/>
          </a:xfrm>
        </p:spPr>
      </p:pic>
      <p:sp>
        <p:nvSpPr>
          <p:cNvPr id="4" name="Text Placeholder 3">
            <a:extLst>
              <a:ext uri="{FF2B5EF4-FFF2-40B4-BE49-F238E27FC236}">
                <a16:creationId xmlns:a16="http://schemas.microsoft.com/office/drawing/2014/main" id="{943074D0-222E-4B92-E636-283EBA109B7C}"/>
              </a:ext>
            </a:extLst>
          </p:cNvPr>
          <p:cNvSpPr>
            <a:spLocks noGrp="1"/>
          </p:cNvSpPr>
          <p:nvPr>
            <p:ph type="body" sz="half" idx="2"/>
          </p:nvPr>
        </p:nvSpPr>
        <p:spPr/>
        <p:txBody>
          <a:bodyPr/>
          <a:lstStyle/>
          <a:p>
            <a:endParaRPr lang="en-US"/>
          </a:p>
        </p:txBody>
      </p:sp>
      <p:pic>
        <p:nvPicPr>
          <p:cNvPr id="8" name="Picture 7">
            <a:extLst>
              <a:ext uri="{FF2B5EF4-FFF2-40B4-BE49-F238E27FC236}">
                <a16:creationId xmlns:a16="http://schemas.microsoft.com/office/drawing/2014/main" id="{F29D8FB9-157D-8E4F-8EE9-E2F03F6A795E}"/>
              </a:ext>
            </a:extLst>
          </p:cNvPr>
          <p:cNvPicPr>
            <a:picLocks noChangeAspect="1"/>
          </p:cNvPicPr>
          <p:nvPr/>
        </p:nvPicPr>
        <p:blipFill>
          <a:blip r:embed="rId2"/>
          <a:stretch>
            <a:fillRect/>
          </a:stretch>
        </p:blipFill>
        <p:spPr>
          <a:xfrm>
            <a:off x="677332" y="496431"/>
            <a:ext cx="8774911" cy="5571275"/>
          </a:xfrm>
          <a:prstGeom prst="rect">
            <a:avLst/>
          </a:prstGeom>
        </p:spPr>
      </p:pic>
    </p:spTree>
    <p:extLst>
      <p:ext uri="{BB962C8B-B14F-4D97-AF65-F5344CB8AC3E}">
        <p14:creationId xmlns:p14="http://schemas.microsoft.com/office/powerpoint/2010/main" val="1989195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6">
            <a:extLst>
              <a:ext uri="{FF2B5EF4-FFF2-40B4-BE49-F238E27FC236}">
                <a16:creationId xmlns:a16="http://schemas.microsoft.com/office/drawing/2014/main" id="{6A25D67A-A893-6667-D63F-86E78479D8E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50018" y="613186"/>
            <a:ext cx="11891963" cy="5631627"/>
          </a:xfrm>
          <a:prstGeom prst="rect">
            <a:avLst/>
          </a:prstGeom>
        </p:spPr>
      </p:pic>
    </p:spTree>
    <p:extLst>
      <p:ext uri="{BB962C8B-B14F-4D97-AF65-F5344CB8AC3E}">
        <p14:creationId xmlns:p14="http://schemas.microsoft.com/office/powerpoint/2010/main" val="2773189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713E-78C9-7055-4554-D515FC209F4C}"/>
              </a:ext>
            </a:extLst>
          </p:cNvPr>
          <p:cNvSpPr>
            <a:spLocks noGrp="1"/>
          </p:cNvSpPr>
          <p:nvPr>
            <p:ph type="title"/>
          </p:nvPr>
        </p:nvSpPr>
        <p:spPr/>
        <p:txBody>
          <a:bodyPr>
            <a:normAutofit/>
          </a:bodyPr>
          <a:lstStyle/>
          <a:p>
            <a:r>
              <a:rPr lang="en-US" sz="3600" dirty="0"/>
              <a:t>SFM and UC</a:t>
            </a:r>
            <a:br>
              <a:rPr lang="en-US" sz="3600" dirty="0"/>
            </a:br>
            <a:r>
              <a:rPr lang="en-US" sz="3600" dirty="0"/>
              <a:t>Memorandum of Understanding (MOU)</a:t>
            </a:r>
          </a:p>
        </p:txBody>
      </p:sp>
      <p:sp>
        <p:nvSpPr>
          <p:cNvPr id="3" name="Content Placeholder 2">
            <a:extLst>
              <a:ext uri="{FF2B5EF4-FFF2-40B4-BE49-F238E27FC236}">
                <a16:creationId xmlns:a16="http://schemas.microsoft.com/office/drawing/2014/main" id="{72BFF627-6F6A-69A7-C9F8-2EA367C64CB9}"/>
              </a:ext>
            </a:extLst>
          </p:cNvPr>
          <p:cNvSpPr>
            <a:spLocks noGrp="1"/>
          </p:cNvSpPr>
          <p:nvPr>
            <p:ph idx="1"/>
          </p:nvPr>
        </p:nvSpPr>
        <p:spPr>
          <a:xfrm>
            <a:off x="1143000" y="2537011"/>
            <a:ext cx="8287871" cy="3497075"/>
          </a:xfrm>
        </p:spPr>
        <p:txBody>
          <a:bodyPr/>
          <a:lstStyle/>
          <a:p>
            <a:r>
              <a:rPr lang="en-US" sz="1800" b="1" dirty="0">
                <a:effectLst/>
                <a:latin typeface="Arial" panose="020B0604020202020204" pitchFamily="34" charset="0"/>
                <a:ea typeface="Times New Roman" panose="02020603050405020304" pitchFamily="18" charset="0"/>
              </a:rPr>
              <a:t>3-101. Purpose. </a:t>
            </a:r>
            <a:r>
              <a:rPr lang="en-US" sz="1800" dirty="0">
                <a:effectLst/>
                <a:latin typeface="Arial" panose="020B0604020202020204" pitchFamily="34" charset="0"/>
                <a:ea typeface="Times New Roman" panose="02020603050405020304" pitchFamily="18" charset="0"/>
              </a:rPr>
              <a:t>The State Fire Marshal shall prepare and adopt building standards in the California Building Standards Code relating to fire and panic safety. The State Fire Marshal shall enforce these regulations in all state-owned buildings, specified state-occupied buildings, and state institutions</a:t>
            </a:r>
            <a:r>
              <a:rPr lang="en-US" sz="1800" u="sng" dirty="0">
                <a:effectLst/>
                <a:latin typeface="Arial" panose="020B0604020202020204" pitchFamily="34" charset="0"/>
                <a:ea typeface="Times New Roman" panose="02020603050405020304" pitchFamily="18" charset="0"/>
              </a:rPr>
              <a:t>, and, to the extent permitted by law, buildings administered or occupied by the Regents of the University of California</a:t>
            </a:r>
            <a:r>
              <a:rPr lang="en-US" sz="1800" dirty="0">
                <a:effectLst/>
                <a:latin typeface="Arial" panose="020B0604020202020204"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41276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6">
            <a:extLst>
              <a:ext uri="{FF2B5EF4-FFF2-40B4-BE49-F238E27FC236}">
                <a16:creationId xmlns:a16="http://schemas.microsoft.com/office/drawing/2014/main" id="{D00B5936-FECC-132F-4B2F-4F5AE3B47600}"/>
              </a:ext>
              <a:ext uri="{C183D7F6-B498-43B3-948B-1728B52AA6E4}">
                <adec:decorative xmlns:adec="http://schemas.microsoft.com/office/drawing/2017/decorative" val="1"/>
              </a:ext>
            </a:extLst>
          </p:cNvPr>
          <p:cNvPicPr>
            <a:picLocks noChangeAspect="1"/>
          </p:cNvPicPr>
          <p:nvPr/>
        </p:nvPicPr>
        <p:blipFill rotWithShape="1">
          <a:blip r:embed="rId2"/>
          <a:srcRect l="12105" r="15006"/>
          <a:stretch/>
        </p:blipFill>
        <p:spPr>
          <a:xfrm>
            <a:off x="392545" y="305965"/>
            <a:ext cx="11406910" cy="6416388"/>
          </a:xfrm>
          <a:prstGeom prst="rect">
            <a:avLst/>
          </a:prstGeom>
          <a:ln w="28575">
            <a:solidFill>
              <a:schemeClr val="bg1"/>
            </a:solidFill>
          </a:ln>
        </p:spPr>
      </p:pic>
    </p:spTree>
    <p:extLst>
      <p:ext uri="{BB962C8B-B14F-4D97-AF65-F5344CB8AC3E}">
        <p14:creationId xmlns:p14="http://schemas.microsoft.com/office/powerpoint/2010/main" val="198834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22F9183-A9D5-421F-647B-9BB79FFA8753}"/>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Delete reference to Group I-2.1</a:t>
            </a:r>
          </a:p>
        </p:txBody>
      </p:sp>
      <p:sp>
        <p:nvSpPr>
          <p:cNvPr id="3" name="Content Placeholder 2">
            <a:extLst>
              <a:ext uri="{FF2B5EF4-FFF2-40B4-BE49-F238E27FC236}">
                <a16:creationId xmlns:a16="http://schemas.microsoft.com/office/drawing/2014/main" id="{7E2C6CC0-5A9E-F600-F5BA-E282CAFBB49D}"/>
              </a:ext>
            </a:extLst>
          </p:cNvPr>
          <p:cNvSpPr>
            <a:spLocks noGrp="1"/>
          </p:cNvSpPr>
          <p:nvPr>
            <p:ph idx="1"/>
          </p:nvPr>
        </p:nvSpPr>
        <p:spPr>
          <a:xfrm>
            <a:off x="673754" y="2160590"/>
            <a:ext cx="3973943" cy="3440110"/>
          </a:xfrm>
        </p:spPr>
        <p:txBody>
          <a:bodyPr>
            <a:normAutofit/>
          </a:bodyPr>
          <a:lstStyle/>
          <a:p>
            <a:pPr marL="457200" marR="0" indent="0">
              <a:spcBef>
                <a:spcPts val="0"/>
              </a:spcBef>
              <a:spcAft>
                <a:spcPts val="0"/>
              </a:spcAft>
              <a:buNone/>
            </a:pPr>
            <a:r>
              <a:rPr lang="en-US">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Joint OSHPD proposal</a:t>
            </a:r>
          </a:p>
          <a:p>
            <a:pPr marL="914400" marR="0">
              <a:spcBef>
                <a:spcPts val="0"/>
              </a:spcBef>
              <a:spcAft>
                <a:spcPts val="0"/>
              </a:spcAft>
            </a:pPr>
            <a:r>
              <a:rPr lang="en-US">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Remove the reference to I-2.1 and move forward with model code language for ambulatory care facilities.</a:t>
            </a:r>
          </a:p>
          <a:p>
            <a:pPr marL="914400" marR="0">
              <a:spcBef>
                <a:spcPts val="0"/>
              </a:spcBef>
              <a:spcAft>
                <a:spcPts val="0"/>
              </a:spcAft>
            </a:pPr>
            <a:r>
              <a:rPr lang="en-US">
                <a:solidFill>
                  <a:schemeClr val="bg1"/>
                </a:solidFill>
                <a:latin typeface="Arial" panose="020B0604020202020204" pitchFamily="34" charset="0"/>
                <a:ea typeface="Times New Roman" panose="02020603050405020304" pitchFamily="18" charset="0"/>
                <a:cs typeface="Times New Roman" panose="02020603050405020304" pitchFamily="18" charset="0"/>
              </a:rPr>
              <a:t>Ambulatory care facilities are now classified as Group B occupancies.</a:t>
            </a:r>
            <a:endParaRPr lang="en-US">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a:solidFill>
                <a:schemeClr val="bg1"/>
              </a:solidFill>
            </a:endParaRPr>
          </a:p>
        </p:txBody>
      </p:sp>
      <p:pic>
        <p:nvPicPr>
          <p:cNvPr id="4" name="Picture Placeholder 5" descr="A hospital with a sign&#10;&#10;Description automatically generated">
            <a:extLst>
              <a:ext uri="{FF2B5EF4-FFF2-40B4-BE49-F238E27FC236}">
                <a16:creationId xmlns:a16="http://schemas.microsoft.com/office/drawing/2014/main" id="{AE929F00-6BE3-B747-6340-7FC838700758}"/>
              </a:ext>
            </a:extLst>
          </p:cNvPr>
          <p:cNvPicPr>
            <a:picLocks noChangeAspect="1"/>
          </p:cNvPicPr>
          <p:nvPr/>
        </p:nvPicPr>
        <p:blipFill>
          <a:blip r:embed="rId3"/>
          <a:srcRect l="19550" r="19550"/>
          <a:stretch>
            <a:fillRect/>
          </a:stretch>
        </p:blipFill>
        <p:spPr>
          <a:xfrm>
            <a:off x="6138715" y="972608"/>
            <a:ext cx="5058072" cy="4900269"/>
          </a:xfrm>
          <a:prstGeom prst="rect">
            <a:avLst/>
          </a:prstGeom>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912117951"/>
      </p:ext>
    </p:extLst>
  </p:cSld>
  <p:clrMapOvr>
    <a:masterClrMapping/>
  </p:clrMapOvr>
</p:sld>
</file>

<file path=ppt/theme/theme1.xml><?xml version="1.0" encoding="utf-8"?>
<a:theme xmlns:a="http://schemas.openxmlformats.org/drawingml/2006/main" name="Facet">
  <a:themeElements>
    <a:clrScheme name="Custom 5">
      <a:dk1>
        <a:sysClr val="windowText" lastClr="000000"/>
      </a:dk1>
      <a:lt1>
        <a:sysClr val="window" lastClr="FFFFFF"/>
      </a:lt1>
      <a:dk2>
        <a:srgbClr val="505046"/>
      </a:dk2>
      <a:lt2>
        <a:srgbClr val="EEECE1"/>
      </a:lt2>
      <a:accent1>
        <a:srgbClr val="851C00"/>
      </a:accent1>
      <a:accent2>
        <a:srgbClr val="851C00"/>
      </a:accent2>
      <a:accent3>
        <a:srgbClr val="B64926"/>
      </a:accent3>
      <a:accent4>
        <a:srgbClr val="FF8427"/>
      </a:accent4>
      <a:accent5>
        <a:srgbClr val="851C00"/>
      </a:accent5>
      <a:accent6>
        <a:srgbClr val="000000"/>
      </a:accent6>
      <a:hlink>
        <a:srgbClr val="0084B4"/>
      </a:hlink>
      <a:folHlink>
        <a:srgbClr val="00B0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Facet">
  <a:themeElements>
    <a:clrScheme name="Custom 5">
      <a:dk1>
        <a:sysClr val="windowText" lastClr="000000"/>
      </a:dk1>
      <a:lt1>
        <a:sysClr val="window" lastClr="FFFFFF"/>
      </a:lt1>
      <a:dk2>
        <a:srgbClr val="505046"/>
      </a:dk2>
      <a:lt2>
        <a:srgbClr val="EEECE1"/>
      </a:lt2>
      <a:accent1>
        <a:srgbClr val="851C00"/>
      </a:accent1>
      <a:accent2>
        <a:srgbClr val="851C00"/>
      </a:accent2>
      <a:accent3>
        <a:srgbClr val="B64926"/>
      </a:accent3>
      <a:accent4>
        <a:srgbClr val="FF8427"/>
      </a:accent4>
      <a:accent5>
        <a:srgbClr val="851C00"/>
      </a:accent5>
      <a:accent6>
        <a:srgbClr val="000000"/>
      </a:accent6>
      <a:hlink>
        <a:srgbClr val="0084B4"/>
      </a:hlink>
      <a:folHlink>
        <a:srgbClr val="00B0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
    <a:dk1>
      <a:sysClr val="windowText" lastClr="000000"/>
    </a:dk1>
    <a:lt1>
      <a:sysClr val="window" lastClr="FFFFFF"/>
    </a:lt1>
    <a:dk2>
      <a:srgbClr val="505046"/>
    </a:dk2>
    <a:lt2>
      <a:srgbClr val="EEECE1"/>
    </a:lt2>
    <a:accent1>
      <a:srgbClr val="851C00"/>
    </a:accent1>
    <a:accent2>
      <a:srgbClr val="851C00"/>
    </a:accent2>
    <a:accent3>
      <a:srgbClr val="B64926"/>
    </a:accent3>
    <a:accent4>
      <a:srgbClr val="FF8427"/>
    </a:accent4>
    <a:accent5>
      <a:srgbClr val="851C00"/>
    </a:accent5>
    <a:accent6>
      <a:srgbClr val="000000"/>
    </a:accent6>
    <a:hlink>
      <a:srgbClr val="0084B4"/>
    </a:hlink>
    <a:folHlink>
      <a:srgbClr val="00B0F0"/>
    </a:folHlink>
  </a:clrScheme>
</a:themeOverride>
</file>

<file path=ppt/theme/themeOverride2.xml><?xml version="1.0" encoding="utf-8"?>
<a:themeOverride xmlns:a="http://schemas.openxmlformats.org/drawingml/2006/main">
  <a:clrScheme name="Custom 5">
    <a:dk1>
      <a:sysClr val="windowText" lastClr="000000"/>
    </a:dk1>
    <a:lt1>
      <a:sysClr val="window" lastClr="FFFFFF"/>
    </a:lt1>
    <a:dk2>
      <a:srgbClr val="505046"/>
    </a:dk2>
    <a:lt2>
      <a:srgbClr val="EEECE1"/>
    </a:lt2>
    <a:accent1>
      <a:srgbClr val="851C00"/>
    </a:accent1>
    <a:accent2>
      <a:srgbClr val="851C00"/>
    </a:accent2>
    <a:accent3>
      <a:srgbClr val="B64926"/>
    </a:accent3>
    <a:accent4>
      <a:srgbClr val="FF8427"/>
    </a:accent4>
    <a:accent5>
      <a:srgbClr val="851C00"/>
    </a:accent5>
    <a:accent6>
      <a:srgbClr val="000000"/>
    </a:accent6>
    <a:hlink>
      <a:srgbClr val="0084B4"/>
    </a:hlink>
    <a:folHlink>
      <a:srgbClr val="00B0F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f2e111-45fa-4d8a-8f9a-191546964796" xsi:nil="true"/>
    <lcf76f155ced4ddcb4097134ff3c332f xmlns="b099c29c-b39d-467e-b552-7a2900e7264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A271D0A4E9634CAE7EBC264C16D4CF" ma:contentTypeVersion="15" ma:contentTypeDescription="Create a new document." ma:contentTypeScope="" ma:versionID="3f55f9252b8fcb72dc66d38ba920de8a">
  <xsd:schema xmlns:xsd="http://www.w3.org/2001/XMLSchema" xmlns:xs="http://www.w3.org/2001/XMLSchema" xmlns:p="http://schemas.microsoft.com/office/2006/metadata/properties" xmlns:ns2="b099c29c-b39d-467e-b552-7a2900e72643" xmlns:ns3="6bf2e111-45fa-4d8a-8f9a-191546964796" xmlns:ns4="73cda56b-423a-4186-af4a-51991f542b0c" targetNamespace="http://schemas.microsoft.com/office/2006/metadata/properties" ma:root="true" ma:fieldsID="9df43fa136e12878853b9b08a621db11" ns2:_="" ns3:_="" ns4:_="">
    <xsd:import namespace="b099c29c-b39d-467e-b552-7a2900e72643"/>
    <xsd:import namespace="6bf2e111-45fa-4d8a-8f9a-191546964796"/>
    <xsd:import namespace="73cda56b-423a-4186-af4a-51991f542b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9c29c-b39d-467e-b552-7a2900e72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0a62ff-d9a2-43c3-abf3-e7ceeb60da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f2e111-45fa-4d8a-8f9a-19154696479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9ee53e9-c8ae-4d10-a38d-fe544be9f6f5}" ma:internalName="TaxCatchAll" ma:showField="CatchAllData" ma:web="73cda56b-423a-4186-af4a-51991f542b0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cda56b-423a-4186-af4a-51991f542b0c"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37A10D-86BE-4CA0-BAB6-0E0CD373764D}">
  <ds:schemaRef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dcmitype/"/>
    <ds:schemaRef ds:uri="http://schemas.openxmlformats.org/package/2006/metadata/core-properties"/>
    <ds:schemaRef ds:uri="73cda56b-423a-4186-af4a-51991f542b0c"/>
    <ds:schemaRef ds:uri="http://purl.org/dc/terms/"/>
    <ds:schemaRef ds:uri="6bf2e111-45fa-4d8a-8f9a-191546964796"/>
    <ds:schemaRef ds:uri="b099c29c-b39d-467e-b552-7a2900e72643"/>
    <ds:schemaRef ds:uri="http://purl.org/dc/elements/1.1/"/>
  </ds:schemaRefs>
</ds:datastoreItem>
</file>

<file path=customXml/itemProps2.xml><?xml version="1.0" encoding="utf-8"?>
<ds:datastoreItem xmlns:ds="http://schemas.openxmlformats.org/officeDocument/2006/customXml" ds:itemID="{8795C747-919A-49B4-972C-A591A4A30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99c29c-b39d-467e-b552-7a2900e72643"/>
    <ds:schemaRef ds:uri="6bf2e111-45fa-4d8a-8f9a-191546964796"/>
    <ds:schemaRef ds:uri="73cda56b-423a-4186-af4a-51991f542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B0BBA1-333E-4328-BDE6-325B60085D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2768</TotalTime>
  <Words>3451</Words>
  <Application>Microsoft Office PowerPoint</Application>
  <PresentationFormat>Widescreen</PresentationFormat>
  <Paragraphs>217</Paragraphs>
  <Slides>33</Slides>
  <Notes>15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Calibri Light</vt:lpstr>
      <vt:lpstr>Open Sans</vt:lpstr>
      <vt:lpstr>Roboto</vt:lpstr>
      <vt:lpstr>Times New Roman</vt:lpstr>
      <vt:lpstr>Trebuchet MS</vt:lpstr>
      <vt:lpstr>Wingdings</vt:lpstr>
      <vt:lpstr>Wingdings 3</vt:lpstr>
      <vt:lpstr>Facet</vt:lpstr>
      <vt:lpstr>2_Facet</vt:lpstr>
      <vt:lpstr>2022 Intervening Code Changes</vt:lpstr>
      <vt:lpstr>State Fire Marshal Authority to promulgate regulations</vt:lpstr>
      <vt:lpstr>Health and Safety Code</vt:lpstr>
      <vt:lpstr>Resources</vt:lpstr>
      <vt:lpstr>PowerPoint Presentation</vt:lpstr>
      <vt:lpstr>PowerPoint Presentation</vt:lpstr>
      <vt:lpstr>SFM and UC Memorandum of Understanding (MOU)</vt:lpstr>
      <vt:lpstr>PowerPoint Presentation</vt:lpstr>
      <vt:lpstr>Delete reference to Group I-2.1</vt:lpstr>
      <vt:lpstr>Section 307 High-Hazard Group H </vt:lpstr>
      <vt:lpstr>Group E Laboratories </vt:lpstr>
      <vt:lpstr>Wildland Construction (Ch.7A) Section 707A Exterior Covering</vt:lpstr>
      <vt:lpstr>Model Ordinance for VHFSZ adoption</vt:lpstr>
      <vt:lpstr>PowerPoint Presentation</vt:lpstr>
      <vt:lpstr>907.3.3.1 Hoistway fire detection. </vt:lpstr>
      <vt:lpstr>Section 907.5.2.3.1  Public use area and common use areas</vt:lpstr>
      <vt:lpstr>CFC-Chapter 12 ENERGY SYSTEMS CRC-Chapter 3 R328.5</vt:lpstr>
      <vt:lpstr>Part 4 Mechanical Code, Chapter 11 A2L Refrigeration</vt:lpstr>
      <vt:lpstr>Chapter 11 A2L Refrigeration</vt:lpstr>
      <vt:lpstr>Reference Standards Updated to the latest editions</vt:lpstr>
      <vt:lpstr>PowerPoint Presentation</vt:lpstr>
      <vt:lpstr>PowerPoint Presentation</vt:lpstr>
      <vt:lpstr>Work Area Method</vt:lpstr>
      <vt:lpstr>Purpose of the Existing Building Code</vt:lpstr>
      <vt:lpstr>Prescriptive Method</vt:lpstr>
      <vt:lpstr>Work Area Method</vt:lpstr>
      <vt:lpstr>PowerPoint Presentation</vt:lpstr>
      <vt:lpstr>Chapter 13  PERFORMANCE COMPLIANCE METHODS</vt:lpstr>
      <vt:lpstr>PowerPoint Presentation</vt:lpstr>
      <vt:lpstr>2023 SFM Legislative Changes</vt:lpstr>
      <vt:lpstr>2027 Edition of  International Codes</vt:lpstr>
      <vt:lpstr>Questions?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19 Regulation Package 101</dc:title>
  <dc:creator>Andersen, Greg@CALFIRE</dc:creator>
  <cp:lastModifiedBy>Sharon Akahoshi</cp:lastModifiedBy>
  <cp:revision>179</cp:revision>
  <dcterms:created xsi:type="dcterms:W3CDTF">2020-09-28T22:53:16Z</dcterms:created>
  <dcterms:modified xsi:type="dcterms:W3CDTF">2024-02-13T04:41:56Z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0x01010042A271D0A4E9634CAE7EBC264C16D4CF</vt:lpwstr>
  </property>
  <property fmtid="{D5CDD505-2E9C-101B-9397-08002B2CF9AE}" pid="3" name="MediaServiceImageTags">
    <vt:lpwstr/>
  </property>
</Properties>
</file>